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71" r:id="rId4"/>
    <p:sldMasterId id="2147483737" r:id="rId5"/>
    <p:sldMasterId id="2147483826" r:id="rId6"/>
    <p:sldMasterId id="2147483674" r:id="rId7"/>
    <p:sldMasterId id="2147484804" r:id="rId8"/>
    <p:sldMasterId id="2147484229" r:id="rId9"/>
    <p:sldMasterId id="2147483672" r:id="rId10"/>
    <p:sldMasterId id="2147484978" r:id="rId11"/>
    <p:sldMasterId id="2147484987" r:id="rId12"/>
    <p:sldMasterId id="2147485000" r:id="rId13"/>
    <p:sldMasterId id="2147485009" r:id="rId14"/>
    <p:sldMasterId id="2147485020" r:id="rId15"/>
  </p:sldMasterIdLst>
  <p:notesMasterIdLst>
    <p:notesMasterId r:id="rId44"/>
  </p:notesMasterIdLst>
  <p:sldIdLst>
    <p:sldId id="2011" r:id="rId16"/>
    <p:sldId id="2012" r:id="rId17"/>
    <p:sldId id="2146846447" r:id="rId18"/>
    <p:sldId id="2146846474" r:id="rId19"/>
    <p:sldId id="2146846475" r:id="rId20"/>
    <p:sldId id="2146846483" r:id="rId21"/>
    <p:sldId id="2146846485" r:id="rId22"/>
    <p:sldId id="2146846484" r:id="rId23"/>
    <p:sldId id="2146846431" r:id="rId24"/>
    <p:sldId id="2146846473" r:id="rId25"/>
    <p:sldId id="2146846480" r:id="rId26"/>
    <p:sldId id="2146846481" r:id="rId27"/>
    <p:sldId id="2146846482" r:id="rId28"/>
    <p:sldId id="2146846490" r:id="rId29"/>
    <p:sldId id="2146846476" r:id="rId30">
      <p:extLst>
        <p:ext uri="{E3EDB536-0D56-4F60-86BA-61A60CA02DAB}">
          <p202:designTagLst xmlns="" xmlns:p202="http://schemas.microsoft.com/office/powerpoint/2020/02/main">
            <p202:designTag name="BPID" val="{8B2EBDA7-E06E-4910-8CC4-463002E0233C}"/>
          </p202:designTagLst>
        </p:ext>
      </p:extLst>
    </p:sldId>
    <p:sldId id="2146846426" r:id="rId31"/>
    <p:sldId id="2146846448" r:id="rId32"/>
    <p:sldId id="2214" r:id="rId33"/>
    <p:sldId id="2146846488" r:id="rId34"/>
    <p:sldId id="2146846491" r:id="rId35"/>
    <p:sldId id="2146846472" r:id="rId36"/>
    <p:sldId id="2146846486" r:id="rId37"/>
    <p:sldId id="2146846487" r:id="rId38"/>
    <p:sldId id="2146846452" r:id="rId39"/>
    <p:sldId id="1621" r:id="rId40"/>
    <p:sldId id="2146846451" r:id="rId41"/>
    <p:sldId id="2146846406" r:id="rId42"/>
    <p:sldId id="272"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A58519-10BA-471B-8BAD-22FBA3EA9495}">
          <p14:sldIdLst>
            <p14:sldId id="2011"/>
            <p14:sldId id="2012"/>
            <p14:sldId id="2146846447"/>
          </p14:sldIdLst>
        </p14:section>
        <p14:section name="Untitled Section" id="{A8BF03C9-CC8A-47E0-8DB3-EEBDAF9BD2F3}">
          <p14:sldIdLst>
            <p14:sldId id="2146846474"/>
            <p14:sldId id="2146846475"/>
            <p14:sldId id="2146846483"/>
            <p14:sldId id="2146846485"/>
            <p14:sldId id="2146846484"/>
            <p14:sldId id="2146846431"/>
            <p14:sldId id="2146846473"/>
            <p14:sldId id="2146846480"/>
            <p14:sldId id="2146846481"/>
            <p14:sldId id="2146846482"/>
            <p14:sldId id="2146846490"/>
            <p14:sldId id="2146846476"/>
            <p14:sldId id="2146846426"/>
            <p14:sldId id="2146846448"/>
            <p14:sldId id="2214"/>
            <p14:sldId id="2146846488"/>
            <p14:sldId id="2146846491"/>
            <p14:sldId id="2146846472"/>
            <p14:sldId id="2146846486"/>
            <p14:sldId id="2146846487"/>
            <p14:sldId id="2146846452"/>
            <p14:sldId id="1621"/>
            <p14:sldId id="2146846451"/>
            <p14:sldId id="2146846406"/>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682F34-C0AE-5E41-AC04-DBF0B5D1DD04}" name="Sean Laberee" initials="SL" userId="S::seanla@microsoft.com::ed266016-6266-43b2-941e-f2181c61f238" providerId="AD"/>
  <p188:author id="{4B02D63A-DFB1-1EEA-7640-5136D0C65A7B}" name="Shanbo Lu" initials="SL" userId="S::shlu@microsoft.com::e5fec3c8-71b0-4bbc-a512-36209d8a21f1" providerId="AD"/>
  <p188:author id="{39A4A072-EAA8-D455-671D-0C33A799EEFD}" name="Wenjun Gong" initials="WG" userId="S::wegon@microsoft.com::e155189a-a47d-4f4c-9d28-c43148553887" providerId="AD"/>
  <p188:author id="{9998F675-D93A-1B31-BA6A-31A5B5DAE9AD}" name="Linda Lu Cannon" initials="LC" userId="S::lindalu@microsoft.com::458ce4a4-ddb0-4972-91c6-cecceba7744e" providerId="AD"/>
  <p188:author id="{E4FBA784-752E-A73D-6BE7-6191C257CE5D}" name="Keyur Patel" initials="KP" userId="S::kepatel@microsoft.com::2e3258ef-dfab-400b-9ad3-d92ac47047db" providerId="AD"/>
  <p188:author id="{EA6F5992-EC68-B8B3-7484-6AB68C7D3A6A}" name="David Chesnut" initials="DC" userId="S::davech@microsoft.com::f2848d9b-e14b-42b2-a867-80b9922f67d4" providerId="AD"/>
  <p188:author id="{C0A7EDA4-1357-F0E1-3630-AB7CF82806F6}" name="Sirui Sun" initials="SS" userId="S::siruisun@microsoft.com::37a18bdb-1fd7-4fd9-bc67-a2910cec6185" providerId="AD"/>
  <p188:author id="{85249FB1-C04B-5382-012F-CCDD723F2906}" name="Jeremy Yoo" initials="JY" userId="S::jeremy@microsoft.com::6b862ece-da50-4a82-8a5b-b749172bef80" providerId="AD"/>
  <p188:author id="{9C1047CD-FFF1-DD88-B066-CE16EEDA2B25}" name="Juan Balmori Labra" initials="JL" userId="S::juanbl@microsoft.com::3cdb4f1c-6f52-4b2a-a793-715531a7fce3" providerId="AD"/>
  <p188:author id="{1B555DD1-78B4-DD42-84DF-634452A7C5F3}" name="Sylvia Okafor" initials="SO" userId="S::sokafor@microsoft.com::fd71b0d2-bb79-44de-a92e-cd5203eea39c" providerId="AD"/>
  <p188:author id="{DBA1F3DB-357F-0FC7-B52F-82B722812618}" name="Raymond Lu" initials="RL" userId="Raymond Lu"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nbo Lu" initials="SL" lastIdx="2" clrIdx="0">
    <p:extLst>
      <p:ext uri="{19B8F6BF-5375-455C-9EA6-DF929625EA0E}">
        <p15:presenceInfo xmlns:p15="http://schemas.microsoft.com/office/powerpoint/2012/main" userId="S::shlu@microsoft.com::e5fec3c8-71b0-4bbc-a512-36209d8a21f1" providerId="AD"/>
      </p:ext>
    </p:extLst>
  </p:cmAuthor>
  <p:cmAuthor id="2" name="Juan Balmori Labra" initials="JL" lastIdx="1" clrIdx="1">
    <p:extLst>
      <p:ext uri="{19B8F6BF-5375-455C-9EA6-DF929625EA0E}">
        <p15:presenceInfo xmlns:p15="http://schemas.microsoft.com/office/powerpoint/2012/main" userId="S::juanbl@microsoft.com::3cdb4f1c-6f52-4b2a-a793-715531a7fc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AE6"/>
    <a:srgbClr val="03787C"/>
    <a:srgbClr val="0078D4"/>
    <a:srgbClr val="71AD47"/>
    <a:srgbClr val="24464E"/>
    <a:srgbClr val="217346"/>
    <a:srgbClr val="3F487F"/>
    <a:srgbClr val="C3C3C4"/>
    <a:srgbClr val="CFCCC9"/>
    <a:srgbClr val="C5C2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0F96EB-DEA9-4BEA-9B61-9B0A5EDEA0BD}" v="1" dt="2022-09-16T16:22:18.795"/>
  </p1510:revLst>
</p1510:revInfo>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353"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commentAuthors" Target="commentAuthor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hyperlink" Target="https://github.com/OfficeDev/Office-Add-in-samples/tree/main/Samples/outlook-check-item-categories" TargetMode="External"/><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hyperlink" Target="https://docs.microsoft.com/en-us/javascript/api/manifest/launchevent?view=common-js-preview" TargetMode="External"/><Relationship Id="rId1" Type="http://schemas.openxmlformats.org/officeDocument/2006/relationships/hyperlink" Target="https://docs.microsoft.com/en-us/office/dev/add-ins/outlook/smart-alerts-onmessagesend-walkthrough" TargetMode="Externa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hyperlink" Target="https://docs.microsoft.com/en-us/office/dev/add-ins/outlook/autolaunch" TargetMode="External"/><Relationship Id="rId9" Type="http://schemas.openxmlformats.org/officeDocument/2006/relationships/image" Target="../media/image9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hyperlink" Target="https://docs.microsoft.com/en-us/office/dev/add-ins/outlook/smart-alerts-onmessagesend-walkthrough" TargetMode="External"/><Relationship Id="rId7" Type="http://schemas.openxmlformats.org/officeDocument/2006/relationships/image" Target="../media/image99.png"/><Relationship Id="rId12" Type="http://schemas.openxmlformats.org/officeDocument/2006/relationships/hyperlink" Target="https://docs.microsoft.com/en-us/office/dev/add-ins/outlook/autolaunch" TargetMode="External"/><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hyperlink" Target="https://docs.microsoft.com/en-us/javascript/api/manifest/launchevent?view=common-js-preview" TargetMode="External"/><Relationship Id="rId11" Type="http://schemas.openxmlformats.org/officeDocument/2006/relationships/image" Target="../media/image102.svg"/><Relationship Id="rId5" Type="http://schemas.openxmlformats.org/officeDocument/2006/relationships/image" Target="../media/image98.svg"/><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hyperlink" Target="https://github.com/OfficeDev/Office-Add-in-samples/tree/main/Samples/outlook-check-item-categorie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4212AC-BC05-4BDC-ACE2-D9B5A57AF20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A9AEE63-5F22-4AB0-B4F5-FD35A8067615}">
      <dgm:prSet/>
      <dgm:spPr/>
      <dgm:t>
        <a:bodyPr/>
        <a:lstStyle/>
        <a:p>
          <a:r>
            <a:rPr lang="en-US">
              <a:hlinkClick xmlns:r="http://schemas.openxmlformats.org/officeDocument/2006/relationships" r:id="rId1"/>
            </a:rPr>
            <a:t>Use Smart Alerts and the </a:t>
          </a:r>
          <a:r>
            <a:rPr lang="en-US" err="1">
              <a:hlinkClick xmlns:r="http://schemas.openxmlformats.org/officeDocument/2006/relationships" r:id="rId1"/>
            </a:rPr>
            <a:t>OnMessageSend</a:t>
          </a:r>
          <a:r>
            <a:rPr lang="en-US">
              <a:hlinkClick xmlns:r="http://schemas.openxmlformats.org/officeDocument/2006/relationships" r:id="rId1"/>
            </a:rPr>
            <a:t> and </a:t>
          </a:r>
          <a:r>
            <a:rPr lang="en-US" err="1">
              <a:hlinkClick xmlns:r="http://schemas.openxmlformats.org/officeDocument/2006/relationships" r:id="rId1"/>
            </a:rPr>
            <a:t>OnAppointmentSend</a:t>
          </a:r>
          <a:r>
            <a:rPr lang="en-US">
              <a:hlinkClick xmlns:r="http://schemas.openxmlformats.org/officeDocument/2006/relationships" r:id="rId1"/>
            </a:rPr>
            <a:t> events in your Outlook add-in (preview)</a:t>
          </a:r>
          <a:endParaRPr lang="en-US"/>
        </a:p>
      </dgm:t>
    </dgm:pt>
    <dgm:pt modelId="{13A9530B-4E04-451C-BDCF-73D875412694}" type="parTrans" cxnId="{77C9C17F-FAD7-47C5-A045-65F2DEF579C2}">
      <dgm:prSet/>
      <dgm:spPr/>
      <dgm:t>
        <a:bodyPr/>
        <a:lstStyle/>
        <a:p>
          <a:endParaRPr lang="en-US"/>
        </a:p>
      </dgm:t>
    </dgm:pt>
    <dgm:pt modelId="{77169DA8-A4B8-440F-A32F-483D3F36FA1A}" type="sibTrans" cxnId="{77C9C17F-FAD7-47C5-A045-65F2DEF579C2}">
      <dgm:prSet/>
      <dgm:spPr/>
      <dgm:t>
        <a:bodyPr/>
        <a:lstStyle/>
        <a:p>
          <a:endParaRPr lang="en-US"/>
        </a:p>
      </dgm:t>
    </dgm:pt>
    <dgm:pt modelId="{AD9AD1A5-13F5-439B-B402-7B6E22938C1C}">
      <dgm:prSet/>
      <dgm:spPr/>
      <dgm:t>
        <a:bodyPr/>
        <a:lstStyle/>
        <a:p>
          <a:r>
            <a:rPr lang="en-US" err="1">
              <a:hlinkClick xmlns:r="http://schemas.openxmlformats.org/officeDocument/2006/relationships" r:id="rId2"/>
            </a:rPr>
            <a:t>LaunchEvent</a:t>
          </a:r>
          <a:r>
            <a:rPr lang="en-US">
              <a:hlinkClick xmlns:r="http://schemas.openxmlformats.org/officeDocument/2006/relationships" r:id="rId2"/>
            </a:rPr>
            <a:t> in the manifest file</a:t>
          </a:r>
          <a:endParaRPr lang="en-US"/>
        </a:p>
      </dgm:t>
    </dgm:pt>
    <dgm:pt modelId="{3D0F286A-88EE-47B2-8FCC-6613FD7A6E90}" type="parTrans" cxnId="{007E7180-ED5A-4ECF-8A22-C397365578C4}">
      <dgm:prSet/>
      <dgm:spPr/>
      <dgm:t>
        <a:bodyPr/>
        <a:lstStyle/>
        <a:p>
          <a:endParaRPr lang="en-US"/>
        </a:p>
      </dgm:t>
    </dgm:pt>
    <dgm:pt modelId="{574755B3-F78D-4B3B-B0E3-A875F835C18E}" type="sibTrans" cxnId="{007E7180-ED5A-4ECF-8A22-C397365578C4}">
      <dgm:prSet/>
      <dgm:spPr/>
      <dgm:t>
        <a:bodyPr/>
        <a:lstStyle/>
        <a:p>
          <a:endParaRPr lang="en-US"/>
        </a:p>
      </dgm:t>
    </dgm:pt>
    <dgm:pt modelId="{DD1CE122-A3BE-461B-B1C0-216E9FB61D4B}">
      <dgm:prSet/>
      <dgm:spPr/>
      <dgm:t>
        <a:bodyPr/>
        <a:lstStyle/>
        <a:p>
          <a:r>
            <a:rPr lang="en-US">
              <a:hlinkClick xmlns:r="http://schemas.openxmlformats.org/officeDocument/2006/relationships" r:id="rId3"/>
            </a:rPr>
            <a:t>Outlook Smart Alerts Office Add-ins sample</a:t>
          </a:r>
          <a:endParaRPr lang="en-US"/>
        </a:p>
      </dgm:t>
    </dgm:pt>
    <dgm:pt modelId="{06F5F1CB-15C4-41EE-8CCE-D7DB597AFDB3}" type="parTrans" cxnId="{82ACD829-7B7F-4017-83EE-C3B3676E8C09}">
      <dgm:prSet/>
      <dgm:spPr/>
      <dgm:t>
        <a:bodyPr/>
        <a:lstStyle/>
        <a:p>
          <a:endParaRPr lang="en-US"/>
        </a:p>
      </dgm:t>
    </dgm:pt>
    <dgm:pt modelId="{F78FB120-7953-4297-BA2D-61CA93853365}" type="sibTrans" cxnId="{82ACD829-7B7F-4017-83EE-C3B3676E8C09}">
      <dgm:prSet/>
      <dgm:spPr/>
      <dgm:t>
        <a:bodyPr/>
        <a:lstStyle/>
        <a:p>
          <a:endParaRPr lang="en-US"/>
        </a:p>
      </dgm:t>
    </dgm:pt>
    <dgm:pt modelId="{3393CAB5-0D51-474B-956F-0288B21B6E15}">
      <dgm:prSet/>
      <dgm:spPr/>
      <dgm:t>
        <a:bodyPr/>
        <a:lstStyle/>
        <a:p>
          <a:r>
            <a:rPr lang="en-US">
              <a:hlinkClick xmlns:r="http://schemas.openxmlformats.org/officeDocument/2006/relationships" r:id="rId4"/>
            </a:rPr>
            <a:t>Configure your Outlook add-in for event-based activation</a:t>
          </a:r>
          <a:endParaRPr lang="en-US"/>
        </a:p>
      </dgm:t>
    </dgm:pt>
    <dgm:pt modelId="{31673E89-296B-403E-BD8A-197E1200FFB6}" type="parTrans" cxnId="{4CC218AB-08F1-482B-BF1A-BC8C805ED43F}">
      <dgm:prSet/>
      <dgm:spPr/>
      <dgm:t>
        <a:bodyPr/>
        <a:lstStyle/>
        <a:p>
          <a:endParaRPr lang="en-US"/>
        </a:p>
      </dgm:t>
    </dgm:pt>
    <dgm:pt modelId="{E7FBB84A-20E0-4F0D-8A97-209AD366BF8B}" type="sibTrans" cxnId="{4CC218AB-08F1-482B-BF1A-BC8C805ED43F}">
      <dgm:prSet/>
      <dgm:spPr/>
      <dgm:t>
        <a:bodyPr/>
        <a:lstStyle/>
        <a:p>
          <a:endParaRPr lang="en-US"/>
        </a:p>
      </dgm:t>
    </dgm:pt>
    <dgm:pt modelId="{6FCAEA9D-477E-40D9-80E0-474E43984ABF}" type="pres">
      <dgm:prSet presAssocID="{084212AC-BC05-4BDC-ACE2-D9B5A57AF207}" presName="root" presStyleCnt="0">
        <dgm:presLayoutVars>
          <dgm:dir/>
          <dgm:resizeHandles val="exact"/>
        </dgm:presLayoutVars>
      </dgm:prSet>
      <dgm:spPr/>
    </dgm:pt>
    <dgm:pt modelId="{6104B7F9-9989-480D-B08E-E26DE174AECE}" type="pres">
      <dgm:prSet presAssocID="{5A9AEE63-5F22-4AB0-B4F5-FD35A8067615}" presName="compNode" presStyleCnt="0"/>
      <dgm:spPr/>
    </dgm:pt>
    <dgm:pt modelId="{B4120341-5723-47D0-B9A3-5248BA8DA7DF}" type="pres">
      <dgm:prSet presAssocID="{5A9AEE63-5F22-4AB0-B4F5-FD35A8067615}" presName="bgRect" presStyleLbl="bgShp" presStyleIdx="0" presStyleCnt="4"/>
      <dgm:spPr/>
    </dgm:pt>
    <dgm:pt modelId="{7D15B6F8-5448-42EA-8690-B42B74DD748B}" type="pres">
      <dgm:prSet presAssocID="{5A9AEE63-5F22-4AB0-B4F5-FD35A8067615}" presName="iconRect" presStyleLbl="node1" presStyleIdx="0"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aph and note paper pads with pencil"/>
        </a:ext>
      </dgm:extLst>
    </dgm:pt>
    <dgm:pt modelId="{342B5A75-11F9-45BA-86D7-64BC2A131FC2}" type="pres">
      <dgm:prSet presAssocID="{5A9AEE63-5F22-4AB0-B4F5-FD35A8067615}" presName="spaceRect" presStyleCnt="0"/>
      <dgm:spPr/>
    </dgm:pt>
    <dgm:pt modelId="{4C8E7873-1186-482C-B4B3-849C563CF6F0}" type="pres">
      <dgm:prSet presAssocID="{5A9AEE63-5F22-4AB0-B4F5-FD35A8067615}" presName="parTx" presStyleLbl="revTx" presStyleIdx="0" presStyleCnt="4">
        <dgm:presLayoutVars>
          <dgm:chMax val="0"/>
          <dgm:chPref val="0"/>
        </dgm:presLayoutVars>
      </dgm:prSet>
      <dgm:spPr/>
    </dgm:pt>
    <dgm:pt modelId="{67B91483-5BBA-4215-9C88-95C8B5EE5FF4}" type="pres">
      <dgm:prSet presAssocID="{77169DA8-A4B8-440F-A32F-483D3F36FA1A}" presName="sibTrans" presStyleCnt="0"/>
      <dgm:spPr/>
    </dgm:pt>
    <dgm:pt modelId="{AEF10AB1-8F1F-43B4-9D09-D017A7A0733A}" type="pres">
      <dgm:prSet presAssocID="{AD9AD1A5-13F5-439B-B402-7B6E22938C1C}" presName="compNode" presStyleCnt="0"/>
      <dgm:spPr/>
    </dgm:pt>
    <dgm:pt modelId="{D328D408-1DCA-4EFA-836E-4F9C92280358}" type="pres">
      <dgm:prSet presAssocID="{AD9AD1A5-13F5-439B-B402-7B6E22938C1C}" presName="bgRect" presStyleLbl="bgShp" presStyleIdx="1" presStyleCnt="4"/>
      <dgm:spPr/>
    </dgm:pt>
    <dgm:pt modelId="{A9DA79E4-32A9-4A80-A1E1-1595D6A1ED93}" type="pres">
      <dgm:prSet presAssocID="{AD9AD1A5-13F5-439B-B402-7B6E22938C1C}"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532151C7-A6CA-4D05-9103-04D5746B5861}" type="pres">
      <dgm:prSet presAssocID="{AD9AD1A5-13F5-439B-B402-7B6E22938C1C}" presName="spaceRect" presStyleCnt="0"/>
      <dgm:spPr/>
    </dgm:pt>
    <dgm:pt modelId="{58B3E467-FD39-485D-8D0B-DEF0EE712620}" type="pres">
      <dgm:prSet presAssocID="{AD9AD1A5-13F5-439B-B402-7B6E22938C1C}" presName="parTx" presStyleLbl="revTx" presStyleIdx="1" presStyleCnt="4">
        <dgm:presLayoutVars>
          <dgm:chMax val="0"/>
          <dgm:chPref val="0"/>
        </dgm:presLayoutVars>
      </dgm:prSet>
      <dgm:spPr/>
    </dgm:pt>
    <dgm:pt modelId="{FF9505BB-833F-4151-AC8B-18832EA1BB2D}" type="pres">
      <dgm:prSet presAssocID="{574755B3-F78D-4B3B-B0E3-A875F835C18E}" presName="sibTrans" presStyleCnt="0"/>
      <dgm:spPr/>
    </dgm:pt>
    <dgm:pt modelId="{AB84430A-F4FA-4B2A-A90B-C25563B095CB}" type="pres">
      <dgm:prSet presAssocID="{DD1CE122-A3BE-461B-B1C0-216E9FB61D4B}" presName="compNode" presStyleCnt="0"/>
      <dgm:spPr/>
    </dgm:pt>
    <dgm:pt modelId="{41200A78-0B7C-40C3-9E67-26FFEAC7E900}" type="pres">
      <dgm:prSet presAssocID="{DD1CE122-A3BE-461B-B1C0-216E9FB61D4B}" presName="bgRect" presStyleLbl="bgShp" presStyleIdx="2" presStyleCnt="4"/>
      <dgm:spPr/>
    </dgm:pt>
    <dgm:pt modelId="{D8B1EEBA-34AC-43FF-9B2D-D78A885309CE}" type="pres">
      <dgm:prSet presAssocID="{DD1CE122-A3BE-461B-B1C0-216E9FB61D4B}" presName="iconRect" presStyleLbl="node1" presStyleIdx="2"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Laptop with phone and calculator"/>
        </a:ext>
      </dgm:extLst>
    </dgm:pt>
    <dgm:pt modelId="{90799F13-BA1D-4427-8CD5-58BECE8727ED}" type="pres">
      <dgm:prSet presAssocID="{DD1CE122-A3BE-461B-B1C0-216E9FB61D4B}" presName="spaceRect" presStyleCnt="0"/>
      <dgm:spPr/>
    </dgm:pt>
    <dgm:pt modelId="{64E1E923-7DF0-4CB0-83A3-FCD490529410}" type="pres">
      <dgm:prSet presAssocID="{DD1CE122-A3BE-461B-B1C0-216E9FB61D4B}" presName="parTx" presStyleLbl="revTx" presStyleIdx="2" presStyleCnt="4">
        <dgm:presLayoutVars>
          <dgm:chMax val="0"/>
          <dgm:chPref val="0"/>
        </dgm:presLayoutVars>
      </dgm:prSet>
      <dgm:spPr/>
    </dgm:pt>
    <dgm:pt modelId="{A8C93F93-6531-4F41-ABCD-3D219ECC1FF6}" type="pres">
      <dgm:prSet presAssocID="{F78FB120-7953-4297-BA2D-61CA93853365}" presName="sibTrans" presStyleCnt="0"/>
      <dgm:spPr/>
    </dgm:pt>
    <dgm:pt modelId="{AF3F72CE-EB7F-4BAD-887F-B277E425FD26}" type="pres">
      <dgm:prSet presAssocID="{3393CAB5-0D51-474B-956F-0288B21B6E15}" presName="compNode" presStyleCnt="0"/>
      <dgm:spPr/>
    </dgm:pt>
    <dgm:pt modelId="{169B337E-33DB-4C5B-96C0-0028E7B3592E}" type="pres">
      <dgm:prSet presAssocID="{3393CAB5-0D51-474B-956F-0288B21B6E15}" presName="bgRect" presStyleLbl="bgShp" presStyleIdx="3" presStyleCnt="4"/>
      <dgm:spPr/>
    </dgm:pt>
    <dgm:pt modelId="{A112FADB-42AE-4A1A-B124-636093D506D1}" type="pres">
      <dgm:prSet presAssocID="{3393CAB5-0D51-474B-956F-0288B21B6E15}" presName="iconRect" presStyleLbl="node1" presStyleIdx="3" presStyleCnt="4"/>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An open book"/>
        </a:ext>
      </dgm:extLst>
    </dgm:pt>
    <dgm:pt modelId="{81A2F1BB-E1FF-42A8-B739-07B0E1C33B16}" type="pres">
      <dgm:prSet presAssocID="{3393CAB5-0D51-474B-956F-0288B21B6E15}" presName="spaceRect" presStyleCnt="0"/>
      <dgm:spPr/>
    </dgm:pt>
    <dgm:pt modelId="{57457298-906D-43D9-A472-AB7EA68CDA30}" type="pres">
      <dgm:prSet presAssocID="{3393CAB5-0D51-474B-956F-0288B21B6E15}" presName="parTx" presStyleLbl="revTx" presStyleIdx="3" presStyleCnt="4">
        <dgm:presLayoutVars>
          <dgm:chMax val="0"/>
          <dgm:chPref val="0"/>
        </dgm:presLayoutVars>
      </dgm:prSet>
      <dgm:spPr/>
    </dgm:pt>
  </dgm:ptLst>
  <dgm:cxnLst>
    <dgm:cxn modelId="{9CFB870A-5B07-495D-8452-AA63A6652ED6}" type="presOf" srcId="{5A9AEE63-5F22-4AB0-B4F5-FD35A8067615}" destId="{4C8E7873-1186-482C-B4B3-849C563CF6F0}" srcOrd="0" destOrd="0" presId="urn:microsoft.com/office/officeart/2018/2/layout/IconVerticalSolidList"/>
    <dgm:cxn modelId="{B1D0531D-E146-4A82-AEF6-F3E7CD3F33EA}" type="presOf" srcId="{084212AC-BC05-4BDC-ACE2-D9B5A57AF207}" destId="{6FCAEA9D-477E-40D9-80E0-474E43984ABF}" srcOrd="0" destOrd="0" presId="urn:microsoft.com/office/officeart/2018/2/layout/IconVerticalSolidList"/>
    <dgm:cxn modelId="{82ACD829-7B7F-4017-83EE-C3B3676E8C09}" srcId="{084212AC-BC05-4BDC-ACE2-D9B5A57AF207}" destId="{DD1CE122-A3BE-461B-B1C0-216E9FB61D4B}" srcOrd="2" destOrd="0" parTransId="{06F5F1CB-15C4-41EE-8CCE-D7DB597AFDB3}" sibTransId="{F78FB120-7953-4297-BA2D-61CA93853365}"/>
    <dgm:cxn modelId="{EEA45174-7B87-4984-A121-16D076646E73}" type="presOf" srcId="{DD1CE122-A3BE-461B-B1C0-216E9FB61D4B}" destId="{64E1E923-7DF0-4CB0-83A3-FCD490529410}" srcOrd="0" destOrd="0" presId="urn:microsoft.com/office/officeart/2018/2/layout/IconVerticalSolidList"/>
    <dgm:cxn modelId="{77C9C17F-FAD7-47C5-A045-65F2DEF579C2}" srcId="{084212AC-BC05-4BDC-ACE2-D9B5A57AF207}" destId="{5A9AEE63-5F22-4AB0-B4F5-FD35A8067615}" srcOrd="0" destOrd="0" parTransId="{13A9530B-4E04-451C-BDCF-73D875412694}" sibTransId="{77169DA8-A4B8-440F-A32F-483D3F36FA1A}"/>
    <dgm:cxn modelId="{007E7180-ED5A-4ECF-8A22-C397365578C4}" srcId="{084212AC-BC05-4BDC-ACE2-D9B5A57AF207}" destId="{AD9AD1A5-13F5-439B-B402-7B6E22938C1C}" srcOrd="1" destOrd="0" parTransId="{3D0F286A-88EE-47B2-8FCC-6613FD7A6E90}" sibTransId="{574755B3-F78D-4B3B-B0E3-A875F835C18E}"/>
    <dgm:cxn modelId="{4CC218AB-08F1-482B-BF1A-BC8C805ED43F}" srcId="{084212AC-BC05-4BDC-ACE2-D9B5A57AF207}" destId="{3393CAB5-0D51-474B-956F-0288B21B6E15}" srcOrd="3" destOrd="0" parTransId="{31673E89-296B-403E-BD8A-197E1200FFB6}" sibTransId="{E7FBB84A-20E0-4F0D-8A97-209AD366BF8B}"/>
    <dgm:cxn modelId="{4BEB54BE-15F3-4273-9EF2-D70CFB911BCF}" type="presOf" srcId="{3393CAB5-0D51-474B-956F-0288B21B6E15}" destId="{57457298-906D-43D9-A472-AB7EA68CDA30}" srcOrd="0" destOrd="0" presId="urn:microsoft.com/office/officeart/2018/2/layout/IconVerticalSolidList"/>
    <dgm:cxn modelId="{95EA58ED-1FD9-49EF-A71C-8C41E3B55E3F}" type="presOf" srcId="{AD9AD1A5-13F5-439B-B402-7B6E22938C1C}" destId="{58B3E467-FD39-485D-8D0B-DEF0EE712620}" srcOrd="0" destOrd="0" presId="urn:microsoft.com/office/officeart/2018/2/layout/IconVerticalSolidList"/>
    <dgm:cxn modelId="{CFA19F22-1C76-460E-BCA6-C1F74F11BC1D}" type="presParOf" srcId="{6FCAEA9D-477E-40D9-80E0-474E43984ABF}" destId="{6104B7F9-9989-480D-B08E-E26DE174AECE}" srcOrd="0" destOrd="0" presId="urn:microsoft.com/office/officeart/2018/2/layout/IconVerticalSolidList"/>
    <dgm:cxn modelId="{8119464D-958C-413B-BC96-2EC4C0FBC1B6}" type="presParOf" srcId="{6104B7F9-9989-480D-B08E-E26DE174AECE}" destId="{B4120341-5723-47D0-B9A3-5248BA8DA7DF}" srcOrd="0" destOrd="0" presId="urn:microsoft.com/office/officeart/2018/2/layout/IconVerticalSolidList"/>
    <dgm:cxn modelId="{86CF69B1-DC00-4202-AB0E-18F1CC2DCCF0}" type="presParOf" srcId="{6104B7F9-9989-480D-B08E-E26DE174AECE}" destId="{7D15B6F8-5448-42EA-8690-B42B74DD748B}" srcOrd="1" destOrd="0" presId="urn:microsoft.com/office/officeart/2018/2/layout/IconVerticalSolidList"/>
    <dgm:cxn modelId="{20DA383B-EDC0-4F25-8852-B46ECDFA0A00}" type="presParOf" srcId="{6104B7F9-9989-480D-B08E-E26DE174AECE}" destId="{342B5A75-11F9-45BA-86D7-64BC2A131FC2}" srcOrd="2" destOrd="0" presId="urn:microsoft.com/office/officeart/2018/2/layout/IconVerticalSolidList"/>
    <dgm:cxn modelId="{2E87FCCE-38EB-4F6F-8251-96AB5CCF330B}" type="presParOf" srcId="{6104B7F9-9989-480D-B08E-E26DE174AECE}" destId="{4C8E7873-1186-482C-B4B3-849C563CF6F0}" srcOrd="3" destOrd="0" presId="urn:microsoft.com/office/officeart/2018/2/layout/IconVerticalSolidList"/>
    <dgm:cxn modelId="{FE94E7F0-30CB-4EDA-AAD3-F291961C9D83}" type="presParOf" srcId="{6FCAEA9D-477E-40D9-80E0-474E43984ABF}" destId="{67B91483-5BBA-4215-9C88-95C8B5EE5FF4}" srcOrd="1" destOrd="0" presId="urn:microsoft.com/office/officeart/2018/2/layout/IconVerticalSolidList"/>
    <dgm:cxn modelId="{3B7C93DA-2F29-460B-A203-897271E41C0D}" type="presParOf" srcId="{6FCAEA9D-477E-40D9-80E0-474E43984ABF}" destId="{AEF10AB1-8F1F-43B4-9D09-D017A7A0733A}" srcOrd="2" destOrd="0" presId="urn:microsoft.com/office/officeart/2018/2/layout/IconVerticalSolidList"/>
    <dgm:cxn modelId="{43E3B2E6-1FF5-4C3B-97F6-14344EEA35FB}" type="presParOf" srcId="{AEF10AB1-8F1F-43B4-9D09-D017A7A0733A}" destId="{D328D408-1DCA-4EFA-836E-4F9C92280358}" srcOrd="0" destOrd="0" presId="urn:microsoft.com/office/officeart/2018/2/layout/IconVerticalSolidList"/>
    <dgm:cxn modelId="{BE16398C-D276-4B0F-82F7-2485E3107957}" type="presParOf" srcId="{AEF10AB1-8F1F-43B4-9D09-D017A7A0733A}" destId="{A9DA79E4-32A9-4A80-A1E1-1595D6A1ED93}" srcOrd="1" destOrd="0" presId="urn:microsoft.com/office/officeart/2018/2/layout/IconVerticalSolidList"/>
    <dgm:cxn modelId="{12A9D797-8759-468A-B4D0-EC2FC34CA92C}" type="presParOf" srcId="{AEF10AB1-8F1F-43B4-9D09-D017A7A0733A}" destId="{532151C7-A6CA-4D05-9103-04D5746B5861}" srcOrd="2" destOrd="0" presId="urn:microsoft.com/office/officeart/2018/2/layout/IconVerticalSolidList"/>
    <dgm:cxn modelId="{D2CA284C-E1EE-4745-85EB-034323D94492}" type="presParOf" srcId="{AEF10AB1-8F1F-43B4-9D09-D017A7A0733A}" destId="{58B3E467-FD39-485D-8D0B-DEF0EE712620}" srcOrd="3" destOrd="0" presId="urn:microsoft.com/office/officeart/2018/2/layout/IconVerticalSolidList"/>
    <dgm:cxn modelId="{7E94A595-E2E0-4316-AC08-9998382C8438}" type="presParOf" srcId="{6FCAEA9D-477E-40D9-80E0-474E43984ABF}" destId="{FF9505BB-833F-4151-AC8B-18832EA1BB2D}" srcOrd="3" destOrd="0" presId="urn:microsoft.com/office/officeart/2018/2/layout/IconVerticalSolidList"/>
    <dgm:cxn modelId="{07EA811C-DC56-4B60-B00B-A93810A410D6}" type="presParOf" srcId="{6FCAEA9D-477E-40D9-80E0-474E43984ABF}" destId="{AB84430A-F4FA-4B2A-A90B-C25563B095CB}" srcOrd="4" destOrd="0" presId="urn:microsoft.com/office/officeart/2018/2/layout/IconVerticalSolidList"/>
    <dgm:cxn modelId="{7F685A55-9BE6-44C0-830D-3207112AE1C8}" type="presParOf" srcId="{AB84430A-F4FA-4B2A-A90B-C25563B095CB}" destId="{41200A78-0B7C-40C3-9E67-26FFEAC7E900}" srcOrd="0" destOrd="0" presId="urn:microsoft.com/office/officeart/2018/2/layout/IconVerticalSolidList"/>
    <dgm:cxn modelId="{7ED32480-BF30-44D2-8A36-A3C783CE09ED}" type="presParOf" srcId="{AB84430A-F4FA-4B2A-A90B-C25563B095CB}" destId="{D8B1EEBA-34AC-43FF-9B2D-D78A885309CE}" srcOrd="1" destOrd="0" presId="urn:microsoft.com/office/officeart/2018/2/layout/IconVerticalSolidList"/>
    <dgm:cxn modelId="{E72AEC58-8F77-4AED-8D8C-434CC895511B}" type="presParOf" srcId="{AB84430A-F4FA-4B2A-A90B-C25563B095CB}" destId="{90799F13-BA1D-4427-8CD5-58BECE8727ED}" srcOrd="2" destOrd="0" presId="urn:microsoft.com/office/officeart/2018/2/layout/IconVerticalSolidList"/>
    <dgm:cxn modelId="{ED6E9565-499E-4107-8DCA-B3194A4306BE}" type="presParOf" srcId="{AB84430A-F4FA-4B2A-A90B-C25563B095CB}" destId="{64E1E923-7DF0-4CB0-83A3-FCD490529410}" srcOrd="3" destOrd="0" presId="urn:microsoft.com/office/officeart/2018/2/layout/IconVerticalSolidList"/>
    <dgm:cxn modelId="{73DF13E4-4ABC-473E-AE67-5EEC594F8619}" type="presParOf" srcId="{6FCAEA9D-477E-40D9-80E0-474E43984ABF}" destId="{A8C93F93-6531-4F41-ABCD-3D219ECC1FF6}" srcOrd="5" destOrd="0" presId="urn:microsoft.com/office/officeart/2018/2/layout/IconVerticalSolidList"/>
    <dgm:cxn modelId="{256131C8-7090-44D8-84A2-5DA5297487B4}" type="presParOf" srcId="{6FCAEA9D-477E-40D9-80E0-474E43984ABF}" destId="{AF3F72CE-EB7F-4BAD-887F-B277E425FD26}" srcOrd="6" destOrd="0" presId="urn:microsoft.com/office/officeart/2018/2/layout/IconVerticalSolidList"/>
    <dgm:cxn modelId="{56B6EE39-150C-4521-A8BB-2E8756EB8BC4}" type="presParOf" srcId="{AF3F72CE-EB7F-4BAD-887F-B277E425FD26}" destId="{169B337E-33DB-4C5B-96C0-0028E7B3592E}" srcOrd="0" destOrd="0" presId="urn:microsoft.com/office/officeart/2018/2/layout/IconVerticalSolidList"/>
    <dgm:cxn modelId="{575BC72A-DF59-4A16-B38C-92AD49857996}" type="presParOf" srcId="{AF3F72CE-EB7F-4BAD-887F-B277E425FD26}" destId="{A112FADB-42AE-4A1A-B124-636093D506D1}" srcOrd="1" destOrd="0" presId="urn:microsoft.com/office/officeart/2018/2/layout/IconVerticalSolidList"/>
    <dgm:cxn modelId="{46B2DF38-E8F1-4570-8330-0E4AD0408AF9}" type="presParOf" srcId="{AF3F72CE-EB7F-4BAD-887F-B277E425FD26}" destId="{81A2F1BB-E1FF-42A8-B739-07B0E1C33B16}" srcOrd="2" destOrd="0" presId="urn:microsoft.com/office/officeart/2018/2/layout/IconVerticalSolidList"/>
    <dgm:cxn modelId="{65F44BAC-B9ED-4946-9588-3C4667E65713}" type="presParOf" srcId="{AF3F72CE-EB7F-4BAD-887F-B277E425FD26}" destId="{57457298-906D-43D9-A472-AB7EA68CDA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20341-5723-47D0-B9A3-5248BA8DA7DF}">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5B6F8-5448-42EA-8690-B42B74DD748B}">
      <dsp:nvSpPr>
        <dsp:cNvPr id="0" name=""/>
        <dsp:cNvSpPr/>
      </dsp:nvSpPr>
      <dsp:spPr>
        <a:xfrm>
          <a:off x="375217" y="281534"/>
          <a:ext cx="682214" cy="6822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E7873-1186-482C-B4B3-849C563CF6F0}">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3"/>
            </a:rPr>
            <a:t>Use Smart Alerts and the </a:t>
          </a:r>
          <a:r>
            <a:rPr lang="en-US" sz="2200" kern="1200" err="1">
              <a:hlinkClick xmlns:r="http://schemas.openxmlformats.org/officeDocument/2006/relationships" r:id="rId3"/>
            </a:rPr>
            <a:t>OnMessageSend</a:t>
          </a:r>
          <a:r>
            <a:rPr lang="en-US" sz="2200" kern="1200">
              <a:hlinkClick xmlns:r="http://schemas.openxmlformats.org/officeDocument/2006/relationships" r:id="rId3"/>
            </a:rPr>
            <a:t> and </a:t>
          </a:r>
          <a:r>
            <a:rPr lang="en-US" sz="2200" kern="1200" err="1">
              <a:hlinkClick xmlns:r="http://schemas.openxmlformats.org/officeDocument/2006/relationships" r:id="rId3"/>
            </a:rPr>
            <a:t>OnAppointmentSend</a:t>
          </a:r>
          <a:r>
            <a:rPr lang="en-US" sz="2200" kern="1200">
              <a:hlinkClick xmlns:r="http://schemas.openxmlformats.org/officeDocument/2006/relationships" r:id="rId3"/>
            </a:rPr>
            <a:t> events in your Outlook add-in (preview)</a:t>
          </a:r>
          <a:endParaRPr lang="en-US" sz="2200" kern="1200"/>
        </a:p>
      </dsp:txBody>
      <dsp:txXfrm>
        <a:off x="1432649" y="2447"/>
        <a:ext cx="5156041" cy="1240389"/>
      </dsp:txXfrm>
    </dsp:sp>
    <dsp:sp modelId="{D328D408-1DCA-4EFA-836E-4F9C92280358}">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A79E4-32A9-4A80-A1E1-1595D6A1ED93}">
      <dsp:nvSpPr>
        <dsp:cNvPr id="0" name=""/>
        <dsp:cNvSpPr/>
      </dsp:nvSpPr>
      <dsp:spPr>
        <a:xfrm>
          <a:off x="375217" y="1832021"/>
          <a:ext cx="682214" cy="68221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B3E467-FD39-485D-8D0B-DEF0EE712620}">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err="1">
              <a:hlinkClick xmlns:r="http://schemas.openxmlformats.org/officeDocument/2006/relationships" r:id="rId6"/>
            </a:rPr>
            <a:t>LaunchEvent</a:t>
          </a:r>
          <a:r>
            <a:rPr lang="en-US" sz="2200" kern="1200">
              <a:hlinkClick xmlns:r="http://schemas.openxmlformats.org/officeDocument/2006/relationships" r:id="rId6"/>
            </a:rPr>
            <a:t> in the manifest file</a:t>
          </a:r>
          <a:endParaRPr lang="en-US" sz="2200" kern="1200"/>
        </a:p>
      </dsp:txBody>
      <dsp:txXfrm>
        <a:off x="1432649" y="1552933"/>
        <a:ext cx="5156041" cy="1240389"/>
      </dsp:txXfrm>
    </dsp:sp>
    <dsp:sp modelId="{41200A78-0B7C-40C3-9E67-26FFEAC7E900}">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1EEBA-34AC-43FF-9B2D-D78A885309CE}">
      <dsp:nvSpPr>
        <dsp:cNvPr id="0" name=""/>
        <dsp:cNvSpPr/>
      </dsp:nvSpPr>
      <dsp:spPr>
        <a:xfrm>
          <a:off x="375217" y="3382507"/>
          <a:ext cx="682214" cy="68221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E1E923-7DF0-4CB0-83A3-FCD490529410}">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9"/>
            </a:rPr>
            <a:t>Outlook Smart Alerts Office Add-ins sample</a:t>
          </a:r>
          <a:endParaRPr lang="en-US" sz="2200" kern="1200"/>
        </a:p>
      </dsp:txBody>
      <dsp:txXfrm>
        <a:off x="1432649" y="3103420"/>
        <a:ext cx="5156041" cy="1240389"/>
      </dsp:txXfrm>
    </dsp:sp>
    <dsp:sp modelId="{169B337E-33DB-4C5B-96C0-0028E7B3592E}">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12FADB-42AE-4A1A-B124-636093D506D1}">
      <dsp:nvSpPr>
        <dsp:cNvPr id="0" name=""/>
        <dsp:cNvSpPr/>
      </dsp:nvSpPr>
      <dsp:spPr>
        <a:xfrm>
          <a:off x="375217" y="4932994"/>
          <a:ext cx="682214" cy="682214"/>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457298-906D-43D9-A472-AB7EA68CDA30}">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12"/>
            </a:rPr>
            <a:t>Configure your Outlook add-in for event-based activation</a:t>
          </a:r>
          <a:endParaRPr lang="en-US" sz="2200" kern="1200"/>
        </a:p>
      </dsp:txBody>
      <dsp:txXfrm>
        <a:off x="1432649" y="4653906"/>
        <a:ext cx="5156041" cy="12403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51B62-331C-4E9C-BCFD-2436B3B8345C}"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7F525-00EC-4CE6-9381-C4BFFC3F0057}" type="slidenum">
              <a:rPr lang="en-US" smtClean="0"/>
              <a:t>‹#›</a:t>
            </a:fld>
            <a:endParaRPr lang="en-US"/>
          </a:p>
        </p:txBody>
      </p:sp>
    </p:spTree>
    <p:extLst>
      <p:ext uri="{BB962C8B-B14F-4D97-AF65-F5344CB8AC3E}">
        <p14:creationId xmlns:p14="http://schemas.microsoft.com/office/powerpoint/2010/main" val="3384082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2</a:t>
            </a:fld>
            <a:endParaRPr lang="en-US"/>
          </a:p>
        </p:txBody>
      </p:sp>
    </p:spTree>
    <p:extLst>
      <p:ext uri="{BB962C8B-B14F-4D97-AF65-F5344CB8AC3E}">
        <p14:creationId xmlns:p14="http://schemas.microsoft.com/office/powerpoint/2010/main" val="1505170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this an opportunity to (a) deliver a consistent experience across platforms to our customers and (b) accelerate Design and Engineering velocity with agility of OWA</a:t>
            </a:r>
          </a:p>
        </p:txBody>
      </p:sp>
      <p:sp>
        <p:nvSpPr>
          <p:cNvPr id="4" name="Slide Number Placeholder 3"/>
          <p:cNvSpPr>
            <a:spLocks noGrp="1"/>
          </p:cNvSpPr>
          <p:nvPr>
            <p:ph type="sldNum" sz="quarter" idx="5"/>
          </p:nvPr>
        </p:nvSpPr>
        <p:spPr/>
        <p:txBody>
          <a:bodyPr/>
          <a:lstStyle/>
          <a:p>
            <a:fld id="{64B7F525-00EC-4CE6-9381-C4BFFC3F0057}" type="slidenum">
              <a:rPr lang="en-US" smtClean="0"/>
              <a:t>4</a:t>
            </a:fld>
            <a:endParaRPr lang="en-US"/>
          </a:p>
        </p:txBody>
      </p:sp>
    </p:spTree>
    <p:extLst>
      <p:ext uri="{BB962C8B-B14F-4D97-AF65-F5344CB8AC3E}">
        <p14:creationId xmlns:p14="http://schemas.microsoft.com/office/powerpoint/2010/main" val="1565607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9</a:t>
            </a:fld>
            <a:endParaRPr lang="en-US"/>
          </a:p>
        </p:txBody>
      </p:sp>
    </p:spTree>
    <p:extLst>
      <p:ext uri="{BB962C8B-B14F-4D97-AF65-F5344CB8AC3E}">
        <p14:creationId xmlns:p14="http://schemas.microsoft.com/office/powerpoint/2010/main" val="339432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11</a:t>
            </a:fld>
            <a:endParaRPr lang="en-US"/>
          </a:p>
        </p:txBody>
      </p:sp>
    </p:spTree>
    <p:extLst>
      <p:ext uri="{BB962C8B-B14F-4D97-AF65-F5344CB8AC3E}">
        <p14:creationId xmlns:p14="http://schemas.microsoft.com/office/powerpoint/2010/main" val="346222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01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9758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B7F525-00EC-4CE6-9381-C4BFFC3F0057}" type="slidenum">
              <a:rPr lang="en-US" smtClean="0"/>
              <a:t>28</a:t>
            </a:fld>
            <a:endParaRPr lang="en-US"/>
          </a:p>
        </p:txBody>
      </p:sp>
    </p:spTree>
    <p:extLst>
      <p:ext uri="{BB962C8B-B14F-4D97-AF65-F5344CB8AC3E}">
        <p14:creationId xmlns:p14="http://schemas.microsoft.com/office/powerpoint/2010/main" val="876104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4.png"/><Relationship Id="rId1" Type="http://schemas.openxmlformats.org/officeDocument/2006/relationships/slideMaster" Target="../slideMasters/slideMaster6.xml"/><Relationship Id="rId4" Type="http://schemas.openxmlformats.org/officeDocument/2006/relationships/image" Target="../media/image55.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 Id="rId4" Type="http://schemas.openxmlformats.org/officeDocument/2006/relationships/image" Target="../media/image62.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6.xml"/><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72.sv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jpeg"/><Relationship Id="rId1" Type="http://schemas.openxmlformats.org/officeDocument/2006/relationships/slideMaster" Target="../slideMasters/slideMaster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72.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jpeg"/><Relationship Id="rId1" Type="http://schemas.openxmlformats.org/officeDocument/2006/relationships/slideMaster" Target="../slideMasters/slideMaster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72.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jpeg"/><Relationship Id="rId1" Type="http://schemas.openxmlformats.org/officeDocument/2006/relationships/slideMaster" Target="../slideMasters/slideMaster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7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6.jpeg"/><Relationship Id="rId1" Type="http://schemas.openxmlformats.org/officeDocument/2006/relationships/slideMaster" Target="../slideMasters/slideMaster9.xml"/><Relationship Id="rId4" Type="http://schemas.openxmlformats.org/officeDocument/2006/relationships/image" Target="../media/image68.sv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jpeg"/><Relationship Id="rId1" Type="http://schemas.openxmlformats.org/officeDocument/2006/relationships/slideMaster" Target="../slideMasters/slideMaster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72.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68.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68.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68.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7.jpeg"/><Relationship Id="rId1" Type="http://schemas.openxmlformats.org/officeDocument/2006/relationships/slideMaster" Target="../slideMasters/slideMaster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72.sv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0.jpe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3.jpe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ll Title Slide">
    <p:spTree>
      <p:nvGrpSpPr>
        <p:cNvPr id="1" name=""/>
        <p:cNvGrpSpPr/>
        <p:nvPr/>
      </p:nvGrpSpPr>
      <p:grpSpPr>
        <a:xfrm>
          <a:off x="0" y="0"/>
          <a:ext cx="0" cy="0"/>
          <a:chOff x="0" y="0"/>
          <a:chExt cx="0" cy="0"/>
        </a:xfrm>
      </p:grpSpPr>
      <p:pic>
        <p:nvPicPr>
          <p:cNvPr id="3" name="Picture 2" descr="A group of people sitting at a desk&#10;&#10;Description generated with very high confidence">
            <a:extLst>
              <a:ext uri="{FF2B5EF4-FFF2-40B4-BE49-F238E27FC236}">
                <a16:creationId xmlns:a16="http://schemas.microsoft.com/office/drawing/2014/main" id="{A5E40A75-70AB-4518-B277-A099C5BFB1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0048"/>
            <a:ext cx="12192000" cy="6858000"/>
          </a:xfrm>
          <a:prstGeom prst="rect">
            <a:avLst/>
          </a:prstGeom>
        </p:spPr>
      </p:pic>
      <p:sp>
        <p:nvSpPr>
          <p:cNvPr id="8" name="Rectangle 7">
            <a:extLst>
              <a:ext uri="{FF2B5EF4-FFF2-40B4-BE49-F238E27FC236}">
                <a16:creationId xmlns:a16="http://schemas.microsoft.com/office/drawing/2014/main" id="{E8B8CA25-8E75-4DBD-9EEF-261D657EDF67}"/>
              </a:ext>
            </a:extLst>
          </p:cNvPr>
          <p:cNvSpPr/>
          <p:nvPr userDrawn="1"/>
        </p:nvSpPr>
        <p:spPr>
          <a:xfrm>
            <a:off x="0" y="-10048"/>
            <a:ext cx="7785278" cy="6858000"/>
          </a:xfrm>
          <a:prstGeom prst="rect">
            <a:avLst/>
          </a:prstGeom>
          <a:gradFill flip="none" rotWithShape="1">
            <a:gsLst>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6" name="Picture 5">
            <a:extLst>
              <a:ext uri="{FF2B5EF4-FFF2-40B4-BE49-F238E27FC236}">
                <a16:creationId xmlns:a16="http://schemas.microsoft.com/office/drawing/2014/main" id="{FF021917-D0B1-4ED2-8799-9112AAC881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17326" y="-61077"/>
            <a:ext cx="1541592" cy="690952"/>
          </a:xfrm>
          <a:prstGeom prst="rect">
            <a:avLst/>
          </a:prstGeom>
        </p:spPr>
      </p:pic>
      <p:sp>
        <p:nvSpPr>
          <p:cNvPr id="7" name="TextBox 6">
            <a:extLst>
              <a:ext uri="{FF2B5EF4-FFF2-40B4-BE49-F238E27FC236}">
                <a16:creationId xmlns:a16="http://schemas.microsoft.com/office/drawing/2014/main" id="{12B83514-8227-42D7-AA50-F39F0FDFAD4A}"/>
              </a:ext>
            </a:extLst>
          </p:cNvPr>
          <p:cNvSpPr txBox="1"/>
          <p:nvPr userDrawn="1"/>
        </p:nvSpPr>
        <p:spPr>
          <a:xfrm>
            <a:off x="133081" y="184598"/>
            <a:ext cx="3966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Office Add-ins</a:t>
            </a:r>
          </a:p>
        </p:txBody>
      </p:sp>
    </p:spTree>
    <p:extLst>
      <p:ext uri="{BB962C8B-B14F-4D97-AF65-F5344CB8AC3E}">
        <p14:creationId xmlns:p14="http://schemas.microsoft.com/office/powerpoint/2010/main" val="15944769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217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022F610-5124-4560-B83B-9150A1BF77B3}"/>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8798884C-963E-4AB7-8DFC-B3AB41C43132}"/>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B775B133-9191-4513-8EC8-847CA82F4139}"/>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F6123CCC-BA00-4EFB-A56F-C33127D1A7D4}"/>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235B945C-4350-4B93-B605-080BDC2C2AE6}"/>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E289C108-C696-4F51-9AFB-17710E0A6CF5}"/>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0935171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3131EA02-42F8-4488-919E-1137F2CD3C9B}"/>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B051A867-7BB3-452E-8C4E-3AF999622480}"/>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FF26FCE1-A14B-4942-8668-7CE5D1F90D90}"/>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B784D3A-EBD2-429D-BC50-98450709CADD}"/>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ED0A563A-8556-4451-9352-1FAEE7EA45FE}"/>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B460DD7E-8D10-4E5D-ABAB-499D394C8BE7}"/>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9967681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494645B-AFD8-4CD5-B3AB-AB222F7EA0BD}"/>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A4890D75-7CEF-4D24-95F5-A55CBCB23531}"/>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474197D-D68B-4EBC-B831-B2ABBAE1DAD3}"/>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37836E0F-03B0-46C3-BD00-9A3551E5364B}"/>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D5F648A3-9DC4-4424-B144-7D52B88A23F5}"/>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753389B9-637F-4ECE-891A-ACDBCEF21E2F}"/>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686361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A0A8C87-EC5D-48A9-959A-B539309FB19F}"/>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47ABB69F-186A-486C-B615-B31BC4870703}"/>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0D6720D3-5695-4EBB-8A0C-BE3A6009285C}"/>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C3D461E9-65B1-4993-AFC8-919E2973878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503C9C5F-91EA-432C-8123-12EEB3A4B1A3}"/>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A58996CF-76E6-4BB5-B92C-E0B7E465941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16493756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47138774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31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7102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9109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469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475642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161363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77776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53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06940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A735-5D35-4E42-8654-2D3F62876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6F0AB-F6A6-47F6-ADF0-6A995E8062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1EAC0-A6AA-4F02-BCC1-3689FF3F6767}"/>
              </a:ext>
            </a:extLst>
          </p:cNvPr>
          <p:cNvSpPr>
            <a:spLocks noGrp="1"/>
          </p:cNvSpPr>
          <p:nvPr>
            <p:ph type="dt" sz="half" idx="10"/>
          </p:nvPr>
        </p:nvSpPr>
        <p:spPr/>
        <p:txBody>
          <a:bodyPr/>
          <a:lstStyle/>
          <a:p>
            <a:fld id="{EAB716E3-8F69-4CFB-938F-BDB2636B6338}" type="datetimeFigureOut">
              <a:rPr lang="en-US" smtClean="0"/>
              <a:t>9/16/2022</a:t>
            </a:fld>
            <a:endParaRPr lang="en-US"/>
          </a:p>
        </p:txBody>
      </p:sp>
      <p:sp>
        <p:nvSpPr>
          <p:cNvPr id="5" name="Footer Placeholder 4">
            <a:extLst>
              <a:ext uri="{FF2B5EF4-FFF2-40B4-BE49-F238E27FC236}">
                <a16:creationId xmlns:a16="http://schemas.microsoft.com/office/drawing/2014/main" id="{6D115EB8-7D44-4217-AE39-E7E3F41AF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A264-431B-4324-90B1-34DC26D59204}"/>
              </a:ext>
            </a:extLst>
          </p:cNvPr>
          <p:cNvSpPr>
            <a:spLocks noGrp="1"/>
          </p:cNvSpPr>
          <p:nvPr>
            <p:ph type="sldNum" sz="quarter" idx="12"/>
          </p:nvPr>
        </p:nvSpPr>
        <p:spPr/>
        <p:txBody>
          <a:bodyPr/>
          <a:lstStyle/>
          <a:p>
            <a:fld id="{05E97E0F-FF11-4766-97BA-DE02ACB5FA58}" type="slidenum">
              <a:rPr lang="en-US" smtClean="0"/>
              <a:t>‹#›</a:t>
            </a:fld>
            <a:endParaRPr lang="en-US"/>
          </a:p>
        </p:txBody>
      </p:sp>
    </p:spTree>
    <p:extLst>
      <p:ext uri="{BB962C8B-B14F-4D97-AF65-F5344CB8AC3E}">
        <p14:creationId xmlns:p14="http://schemas.microsoft.com/office/powerpoint/2010/main" val="3223642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5248-7E59-479E-8616-66C6C11B2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17AA29-C2D3-45C6-A9DC-1929243DF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93F61D-482B-4799-88FE-0DB8FE3772B3}"/>
              </a:ext>
            </a:extLst>
          </p:cNvPr>
          <p:cNvSpPr>
            <a:spLocks noGrp="1"/>
          </p:cNvSpPr>
          <p:nvPr>
            <p:ph type="dt" sz="half" idx="10"/>
          </p:nvPr>
        </p:nvSpPr>
        <p:spPr/>
        <p:txBody>
          <a:bodyPr/>
          <a:lstStyle/>
          <a:p>
            <a:fld id="{BFE26F88-106B-424D-9962-AE31AEAD8E14}" type="datetimeFigureOut">
              <a:rPr lang="en-US" smtClean="0"/>
              <a:t>9/16/2022</a:t>
            </a:fld>
            <a:endParaRPr lang="en-US"/>
          </a:p>
        </p:txBody>
      </p:sp>
      <p:sp>
        <p:nvSpPr>
          <p:cNvPr id="5" name="Footer Placeholder 4">
            <a:extLst>
              <a:ext uri="{FF2B5EF4-FFF2-40B4-BE49-F238E27FC236}">
                <a16:creationId xmlns:a16="http://schemas.microsoft.com/office/drawing/2014/main" id="{4AC17B3F-C54D-4EDA-877A-B429FE723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07787-6E61-46BA-B3B4-1814A92325D6}"/>
              </a:ext>
            </a:extLst>
          </p:cNvPr>
          <p:cNvSpPr>
            <a:spLocks noGrp="1"/>
          </p:cNvSpPr>
          <p:nvPr>
            <p:ph type="sldNum" sz="quarter" idx="12"/>
          </p:nvPr>
        </p:nvSpPr>
        <p:spPr/>
        <p:txBody>
          <a:bodyPr/>
          <a:lstStyle/>
          <a:p>
            <a:fld id="{F39FC9E8-65AC-42C9-BA31-EDC5A68D81EB}" type="slidenum">
              <a:rPr lang="en-US" smtClean="0"/>
              <a:t>‹#›</a:t>
            </a:fld>
            <a:endParaRPr lang="en-US"/>
          </a:p>
        </p:txBody>
      </p:sp>
    </p:spTree>
    <p:extLst>
      <p:ext uri="{BB962C8B-B14F-4D97-AF65-F5344CB8AC3E}">
        <p14:creationId xmlns:p14="http://schemas.microsoft.com/office/powerpoint/2010/main" val="10496198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C669-FE97-445E-AF5C-04729C73A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0481B8-9848-4551-B768-8CCF7FEE984D}"/>
              </a:ext>
            </a:extLst>
          </p:cNvPr>
          <p:cNvSpPr>
            <a:spLocks noGrp="1"/>
          </p:cNvSpPr>
          <p:nvPr>
            <p:ph type="dt" sz="half" idx="10"/>
          </p:nvPr>
        </p:nvSpPr>
        <p:spPr/>
        <p:txBody>
          <a:bodyPr/>
          <a:lstStyle/>
          <a:p>
            <a:fld id="{725C5CED-6F73-4699-942A-73154A2054D2}" type="datetimeFigureOut">
              <a:rPr lang="en-US" smtClean="0"/>
              <a:t>9/16/2022</a:t>
            </a:fld>
            <a:endParaRPr lang="en-US"/>
          </a:p>
        </p:txBody>
      </p:sp>
      <p:sp>
        <p:nvSpPr>
          <p:cNvPr id="4" name="Footer Placeholder 3">
            <a:extLst>
              <a:ext uri="{FF2B5EF4-FFF2-40B4-BE49-F238E27FC236}">
                <a16:creationId xmlns:a16="http://schemas.microsoft.com/office/drawing/2014/main" id="{DC2E0CEC-8F97-4679-9B3B-2A867F3790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04E7CF-A6A2-48FB-A698-2C10B239311D}"/>
              </a:ext>
            </a:extLst>
          </p:cNvPr>
          <p:cNvSpPr>
            <a:spLocks noGrp="1"/>
          </p:cNvSpPr>
          <p:nvPr>
            <p:ph type="sldNum" sz="quarter" idx="12"/>
          </p:nvPr>
        </p:nvSpPr>
        <p:spPr/>
        <p:txBody>
          <a:bodyPr/>
          <a:lstStyle/>
          <a:p>
            <a:fld id="{0A33BB9F-30A2-4B1C-B80B-20BC44CF2923}" type="slidenum">
              <a:rPr lang="en-US" smtClean="0"/>
              <a:t>‹#›</a:t>
            </a:fld>
            <a:endParaRPr lang="en-US"/>
          </a:p>
        </p:txBody>
      </p:sp>
    </p:spTree>
    <p:extLst>
      <p:ext uri="{BB962C8B-B14F-4D97-AF65-F5344CB8AC3E}">
        <p14:creationId xmlns:p14="http://schemas.microsoft.com/office/powerpoint/2010/main" val="39746614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9/16/2022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38792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5402081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908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52117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3569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61145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1157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831602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266335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942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6770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66839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48799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7534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20437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9894652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5707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349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007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5108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6096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10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814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7647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54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605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AE9E-3806-4B47-A427-FD9286B04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3814-03A3-44BF-ABE0-40A74B247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58010-85C9-4367-AB7B-F2F2BD745F53}"/>
              </a:ext>
            </a:extLst>
          </p:cNvPr>
          <p:cNvSpPr>
            <a:spLocks noGrp="1"/>
          </p:cNvSpPr>
          <p:nvPr>
            <p:ph type="dt" sz="half" idx="10"/>
          </p:nvPr>
        </p:nvSpPr>
        <p:spPr/>
        <p:txBody>
          <a:bodyPr/>
          <a:lstStyle/>
          <a:p>
            <a:fld id="{4509A250-FF31-4206-8172-F9D3106AACB1}" type="datetimeFigureOut">
              <a:rPr lang="en-US" smtClean="0"/>
              <a:t>9/16/2022</a:t>
            </a:fld>
            <a:endParaRPr lang="en-US"/>
          </a:p>
        </p:txBody>
      </p:sp>
      <p:sp>
        <p:nvSpPr>
          <p:cNvPr id="5" name="Footer Placeholder 4">
            <a:extLst>
              <a:ext uri="{FF2B5EF4-FFF2-40B4-BE49-F238E27FC236}">
                <a16:creationId xmlns:a16="http://schemas.microsoft.com/office/drawing/2014/main" id="{5F218734-3AB3-4AE2-BF96-ADB995A9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2971D-94CF-4C00-8C2D-E0339C0E07E6}"/>
              </a:ext>
            </a:extLst>
          </p:cNvPr>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176262263"/>
      </p:ext>
    </p:extLst>
  </p:cSld>
  <p:clrMapOvr>
    <a:masterClrMapping/>
  </p:clrMapOvr>
  <p:extLst>
    <p:ext uri="{DCECCB84-F9BA-43D5-87BE-67443E8EF086}">
      <p15:sldGuideLst xmlns:p15="http://schemas.microsoft.com/office/powerpoint/2012/main">
        <p15:guide id="1" pos="296" userDrawn="1">
          <p15:clr>
            <a:srgbClr val="CCCCCC"/>
          </p15:clr>
        </p15:guide>
        <p15:guide id="2" pos="7560" userDrawn="1">
          <p15:clr>
            <a:srgbClr val="CCCCC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9673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790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96860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574331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80398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38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504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0787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4159497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0704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34110361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91117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25203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35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2425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54662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7765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0518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38228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39036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5430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102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24700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4451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2400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10181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7430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06571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08980" y="0"/>
            <a:ext cx="6783020" cy="6856412"/>
          </a:xfrm>
          <a:blipFill>
            <a:blip r:embed="rId2" cstate="email">
              <a:extLst>
                <a:ext uri="{28A0092B-C50C-407E-A947-70E740481C1C}">
                  <a14:useLocalDpi xmlns:a14="http://schemas.microsoft.com/office/drawing/2010/main"/>
                </a:ext>
              </a:extLst>
            </a:blip>
            <a:stretch>
              <a:fillRect/>
            </a:stretch>
          </a:blipFill>
          <a:ln w="76200">
            <a:noFill/>
          </a:ln>
        </p:spPr>
        <p:txBody>
          <a:bodyPr lIns="0" tIns="210312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604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1594"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0007" y="1440434"/>
            <a:ext cx="5367528" cy="3474720"/>
          </a:xfrm>
          <a:blipFill>
            <a:blip r:embed="rId2" cstate="email">
              <a:extLst>
                <a:ext uri="{28A0092B-C50C-407E-A947-70E740481C1C}">
                  <a14:useLocalDpi xmlns:a14="http://schemas.microsoft.com/office/drawing/2010/main"/>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39255"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6650" y="1440434"/>
            <a:ext cx="5367528" cy="3474720"/>
          </a:xfrm>
          <a:blipFill>
            <a:blip r:embed="rId3" cstate="email">
              <a:extLst>
                <a:ext uri="{28A0092B-C50C-407E-A947-70E740481C1C}">
                  <a14:useLocalDpi xmlns:a14="http://schemas.microsoft.com/office/drawing/2010/main"/>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8263"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8263" y="1440434"/>
            <a:ext cx="3475037" cy="3474720"/>
          </a:xfrm>
          <a:blipFill>
            <a:blip r:embed="rId2" cstate="email">
              <a:extLst>
                <a:ext uri="{28A0092B-C50C-407E-A947-70E740481C1C}">
                  <a14:useLocalDpi xmlns:a14="http://schemas.microsoft.com/office/drawing/2010/main"/>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64290"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64289" y="1440434"/>
            <a:ext cx="3475037" cy="3474720"/>
          </a:xfrm>
          <a:blipFill>
            <a:blip r:embed="rId3" cstate="email">
              <a:extLst>
                <a:ext uri="{28A0092B-C50C-407E-A947-70E740481C1C}">
                  <a14:useLocalDpi xmlns:a14="http://schemas.microsoft.com/office/drawing/2010/main"/>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40001"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40002" y="1440434"/>
            <a:ext cx="3472432" cy="3474720"/>
          </a:xfrm>
          <a:blipFill>
            <a:blip r:embed="rId4" cstate="email">
              <a:extLst>
                <a:ext uri="{28A0092B-C50C-407E-A947-70E740481C1C}">
                  <a14:useLocalDpi xmlns:a14="http://schemas.microsoft.com/office/drawing/2010/main"/>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3701"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3701" y="1440434"/>
            <a:ext cx="2532888" cy="2532888"/>
          </a:xfrm>
          <a:blipFill>
            <a:blip r:embed="rId2" cstate="email">
              <a:extLst>
                <a:ext uri="{28A0092B-C50C-407E-A947-70E740481C1C}">
                  <a14:useLocalDpi xmlns:a14="http://schemas.microsoft.com/office/drawing/2010/main"/>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4996"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4996" y="1440434"/>
            <a:ext cx="2529197" cy="2532888"/>
          </a:xfrm>
          <a:blipFill>
            <a:blip r:embed="rId3" cstate="email">
              <a:extLst>
                <a:ext uri="{28A0092B-C50C-407E-A947-70E740481C1C}">
                  <a14:useLocalDpi xmlns:a14="http://schemas.microsoft.com/office/drawing/2010/main"/>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6292"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9985" y="1440434"/>
            <a:ext cx="2529195" cy="2532888"/>
          </a:xfrm>
          <a:blipFill>
            <a:blip r:embed="rId4" cstate="email">
              <a:extLst>
                <a:ext uri="{28A0092B-C50C-407E-A947-70E740481C1C}">
                  <a14:useLocalDpi xmlns:a14="http://schemas.microsoft.com/office/drawing/2010/main"/>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7588"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7588" y="1444779"/>
            <a:ext cx="2529195" cy="2532888"/>
          </a:xfrm>
          <a:blipFill>
            <a:blip r:embed="rId5" cstate="email">
              <a:extLst>
                <a:ext uri="{28A0092B-C50C-407E-A947-70E740481C1C}">
                  <a14:useLocalDpi xmlns:a14="http://schemas.microsoft.com/office/drawing/2010/main"/>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75407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sp>
        <p:nvSpPr>
          <p:cNvPr id="4" name="Text Placeholder 3"/>
          <p:cNvSpPr>
            <a:spLocks noGrp="1"/>
          </p:cNvSpPr>
          <p:nvPr>
            <p:ph type="body" sz="quarter" idx="10"/>
          </p:nvPr>
        </p:nvSpPr>
        <p:spPr>
          <a:xfrm>
            <a:off x="586390" y="1434370"/>
            <a:ext cx="11018520" cy="1785104"/>
          </a:xfrm>
        </p:spPr>
        <p:txBody>
          <a:bodyPr wrap="square">
            <a:spAutoFit/>
          </a:bodyPr>
          <a:lstStyle>
            <a:lvl1pPr marL="0" indent="0">
              <a:buNone/>
              <a:defRPr sz="2000"/>
            </a:lvl1pPr>
            <a:lvl2pPr marL="228600" indent="0">
              <a:buNone/>
              <a:defRPr sz="2000"/>
            </a:lvl2pPr>
            <a:lvl3pPr marL="457200" indent="0">
              <a:buNone/>
              <a:defRPr sz="2000"/>
            </a:lvl3pPr>
            <a:lvl4pPr marL="685800" indent="0">
              <a:buNone/>
              <a:defRPr sz="2000"/>
            </a:lvl4pPr>
            <a:lvl5pPr marL="91440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561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941491437"/>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57900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671151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438412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07315932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567625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9313850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747615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855945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82532435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ver Page - Ligh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72EFE-4229-4F5E-9AF0-6EC15C7DFCA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54AA126A-3BCE-49BC-812B-698BC0BE4402}"/>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135246559"/>
      </p:ext>
    </p:extLst>
  </p:cSld>
  <p:clrMapOvr>
    <a:masterClrMapping/>
  </p:clrMapOvr>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ver Page - Ligh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BB98E-CFC9-44F8-ACE5-FA0FA4317EA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BCF32650-D5AC-41B7-956C-F4D688A49D1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82472977"/>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ver Page - Ligh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8C24AB-3817-4069-A03E-001AC12EDCA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BCE4E31-E78C-4DA4-B3C7-10EADF857D56}"/>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736120506"/>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age - Ligh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589A6-874B-4E99-8730-0B1A46AE0CA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D169137-56C5-4570-9CD3-EB97FCE6F26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48425257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997324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8593409F-2E46-4A3D-AC5A-7B57D69696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5BCE83-C3BB-46CE-9742-3BAC948C05ED}"/>
              </a:ext>
            </a:extLst>
          </p:cNvPr>
          <p:cNvSpPr>
            <a:spLocks noGrp="1"/>
          </p:cNvSpPr>
          <p:nvPr>
            <p:ph type="title" hasCustomPrompt="1"/>
          </p:nvPr>
        </p:nvSpPr>
        <p:spPr>
          <a:xfrm>
            <a:off x="675248" y="3046825"/>
            <a:ext cx="11200545" cy="876885"/>
          </a:xfrm>
        </p:spPr>
        <p:txBody>
          <a:bodyPr anchor="ctr"/>
          <a:lstStyle>
            <a:lvl1pPr>
              <a:defRPr sz="5500"/>
            </a:lvl1pPr>
          </a:lstStyle>
          <a:p>
            <a:r>
              <a:rPr lang="en-US"/>
              <a:t>CHAPTER</a:t>
            </a:r>
            <a:endParaRPr lang="en-GB"/>
          </a:p>
        </p:txBody>
      </p:sp>
      <p:pic>
        <p:nvPicPr>
          <p:cNvPr id="5" name="Graphic 4">
            <a:extLst>
              <a:ext uri="{FF2B5EF4-FFF2-40B4-BE49-F238E27FC236}">
                <a16:creationId xmlns:a16="http://schemas.microsoft.com/office/drawing/2014/main" id="{AE6F9215-0440-45E8-9CDF-67B8BDF035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148F733F-7E76-4FA4-BB17-8545860966FD}"/>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814792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CE1BEFFC-E86F-4A8D-94B9-7D2F6D51FF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87CB96C4-25D7-48BA-9564-B7743BB38901}"/>
              </a:ext>
            </a:extLst>
          </p:cNvPr>
          <p:cNvSpPr>
            <a:spLocks noGrp="1"/>
          </p:cNvSpPr>
          <p:nvPr>
            <p:ph type="body" sz="quarter" idx="10" hasCustomPrompt="1"/>
          </p:nvPr>
        </p:nvSpPr>
        <p:spPr>
          <a:xfrm>
            <a:off x="1687512" y="1865848"/>
            <a:ext cx="9791700" cy="2153183"/>
          </a:xfrm>
        </p:spPr>
        <p:txBody>
          <a:bodyPr/>
          <a:lstStyle>
            <a:lvl1pPr marL="0" indent="0">
              <a:lnSpc>
                <a:spcPct val="120000"/>
              </a:lnSpc>
              <a:buNone/>
              <a:defRPr lang="en-GB" b="0" i="0" smtClean="0">
                <a:effectLst/>
                <a:latin typeface="+mn-lt"/>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a:t>
            </a:r>
            <a:r>
              <a:rPr lang="en-GB" err="1"/>
              <a:t>nisit</a:t>
            </a:r>
            <a:r>
              <a:rPr lang="en-GB"/>
              <a:t> </a:t>
            </a:r>
            <a:r>
              <a:rPr lang="en-GB" err="1"/>
              <a:t>ut</a:t>
            </a:r>
            <a:r>
              <a:rPr lang="en-GB"/>
              <a:t> </a:t>
            </a:r>
            <a:r>
              <a:rPr lang="en-GB" err="1"/>
              <a:t>aliquip</a:t>
            </a:r>
            <a:r>
              <a:rPr lang="en-GB"/>
              <a:t>.</a:t>
            </a:r>
          </a:p>
        </p:txBody>
      </p:sp>
      <p:pic>
        <p:nvPicPr>
          <p:cNvPr id="6" name="Graphic 5">
            <a:extLst>
              <a:ext uri="{FF2B5EF4-FFF2-40B4-BE49-F238E27FC236}">
                <a16:creationId xmlns:a16="http://schemas.microsoft.com/office/drawing/2014/main" id="{E52BE331-BB1C-46D4-AF32-564B02380D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293995" y="4348010"/>
            <a:ext cx="827551" cy="739928"/>
          </a:xfrm>
          <a:prstGeom prst="rect">
            <a:avLst/>
          </a:prstGeom>
        </p:spPr>
      </p:pic>
      <p:cxnSp>
        <p:nvCxnSpPr>
          <p:cNvPr id="7" name="Straight Connector 6">
            <a:extLst>
              <a:ext uri="{FF2B5EF4-FFF2-40B4-BE49-F238E27FC236}">
                <a16:creationId xmlns:a16="http://schemas.microsoft.com/office/drawing/2014/main" id="{F42278C6-74C4-4B7C-9B21-E4075FCDDDF3}"/>
              </a:ext>
            </a:extLst>
          </p:cNvPr>
          <p:cNvCxnSpPr>
            <a:cxnSpLocks/>
          </p:cNvCxnSpPr>
          <p:nvPr userDrawn="1"/>
        </p:nvCxnSpPr>
        <p:spPr>
          <a:xfrm rot="5400000">
            <a:off x="-405067" y="3345704"/>
            <a:ext cx="3563816" cy="0"/>
          </a:xfrm>
          <a:prstGeom prst="line">
            <a:avLst/>
          </a:prstGeom>
          <a:ln w="28575">
            <a:solidFill>
              <a:schemeClr val="tx2"/>
            </a:solidFill>
          </a:ln>
        </p:spPr>
        <p:style>
          <a:lnRef idx="1">
            <a:schemeClr val="accent2"/>
          </a:lnRef>
          <a:fillRef idx="0">
            <a:schemeClr val="accent2"/>
          </a:fillRef>
          <a:effectRef idx="0">
            <a:schemeClr val="accent2"/>
          </a:effectRef>
          <a:fontRef idx="minor">
            <a:schemeClr val="tx1"/>
          </a:fontRef>
        </p:style>
      </p:cxnSp>
      <p:sp>
        <p:nvSpPr>
          <p:cNvPr id="4" name="Text Placeholder 3">
            <a:extLst>
              <a:ext uri="{FF2B5EF4-FFF2-40B4-BE49-F238E27FC236}">
                <a16:creationId xmlns:a16="http://schemas.microsoft.com/office/drawing/2014/main" id="{77FC6A6C-8FA0-4BC9-8F9F-3416A51A061A}"/>
              </a:ext>
            </a:extLst>
          </p:cNvPr>
          <p:cNvSpPr>
            <a:spLocks noGrp="1"/>
          </p:cNvSpPr>
          <p:nvPr>
            <p:ph type="body" sz="quarter" idx="11" hasCustomPrompt="1"/>
          </p:nvPr>
        </p:nvSpPr>
        <p:spPr>
          <a:xfrm>
            <a:off x="1687512" y="4657632"/>
            <a:ext cx="8410295" cy="349156"/>
          </a:xfrm>
        </p:spPr>
        <p:txBody>
          <a:bodyPr>
            <a:normAutofit/>
          </a:bodyPr>
          <a:lstStyle>
            <a:lvl1pPr marL="0" indent="0" algn="r">
              <a:buNone/>
              <a:defRPr sz="2000"/>
            </a:lvl1pPr>
          </a:lstStyle>
          <a:p>
            <a:pPr lvl="0"/>
            <a:r>
              <a:rPr lang="en-GB"/>
              <a:t>Name, Title</a:t>
            </a:r>
          </a:p>
        </p:txBody>
      </p:sp>
      <p:sp>
        <p:nvSpPr>
          <p:cNvPr id="9" name="Text Placeholder 8">
            <a:extLst>
              <a:ext uri="{FF2B5EF4-FFF2-40B4-BE49-F238E27FC236}">
                <a16:creationId xmlns:a16="http://schemas.microsoft.com/office/drawing/2014/main" id="{FA220EAB-8956-43E3-80B9-E364F470A0C4}"/>
              </a:ext>
            </a:extLst>
          </p:cNvPr>
          <p:cNvSpPr>
            <a:spLocks noGrp="1"/>
          </p:cNvSpPr>
          <p:nvPr>
            <p:ph type="body" sz="quarter" idx="12" hasCustomPrompt="1"/>
          </p:nvPr>
        </p:nvSpPr>
        <p:spPr>
          <a:xfrm>
            <a:off x="1687512" y="1491871"/>
            <a:ext cx="656758" cy="583453"/>
          </a:xfrm>
        </p:spPr>
        <p:txBody>
          <a:bodyPr>
            <a:noAutofit/>
          </a:bodyPr>
          <a:lstStyle>
            <a:lvl1pPr marL="0" indent="0">
              <a:buNone/>
              <a:defRPr sz="5400">
                <a:latin typeface="+mj-lt"/>
              </a:defRPr>
            </a:lvl1pPr>
          </a:lstStyle>
          <a:p>
            <a:pPr lvl="0"/>
            <a:r>
              <a:rPr lang="en-GB"/>
              <a:t>“</a:t>
            </a:r>
          </a:p>
        </p:txBody>
      </p:sp>
      <p:sp>
        <p:nvSpPr>
          <p:cNvPr id="10" name="Text Placeholder 8">
            <a:extLst>
              <a:ext uri="{FF2B5EF4-FFF2-40B4-BE49-F238E27FC236}">
                <a16:creationId xmlns:a16="http://schemas.microsoft.com/office/drawing/2014/main" id="{CC4511D6-13CA-430D-98C0-A7C03678788B}"/>
              </a:ext>
            </a:extLst>
          </p:cNvPr>
          <p:cNvSpPr>
            <a:spLocks noGrp="1"/>
          </p:cNvSpPr>
          <p:nvPr>
            <p:ph type="body" sz="quarter" idx="13" hasCustomPrompt="1"/>
          </p:nvPr>
        </p:nvSpPr>
        <p:spPr>
          <a:xfrm>
            <a:off x="6604656" y="3804024"/>
            <a:ext cx="585042" cy="583453"/>
          </a:xfrm>
        </p:spPr>
        <p:txBody>
          <a:bodyPr>
            <a:noAutofit/>
          </a:bodyPr>
          <a:lstStyle>
            <a:lvl1pPr marL="0" indent="0">
              <a:buNone/>
              <a:defRPr sz="5400">
                <a:latin typeface="+mj-lt"/>
              </a:defRPr>
            </a:lvl1pPr>
          </a:lstStyle>
          <a:p>
            <a:pPr lvl="0"/>
            <a:r>
              <a:rPr lang="en-GB"/>
              <a:t>”</a:t>
            </a:r>
          </a:p>
        </p:txBody>
      </p:sp>
      <p:pic>
        <p:nvPicPr>
          <p:cNvPr id="11" name="Graphic 10">
            <a:extLst>
              <a:ext uri="{FF2B5EF4-FFF2-40B4-BE49-F238E27FC236}">
                <a16:creationId xmlns:a16="http://schemas.microsoft.com/office/drawing/2014/main" id="{365AFF5B-6E5B-4922-8117-68802D2AB10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662400" y="482400"/>
            <a:ext cx="2286000" cy="445062"/>
          </a:xfrm>
          <a:prstGeom prst="rect">
            <a:avLst/>
          </a:prstGeom>
        </p:spPr>
      </p:pic>
      <p:sp>
        <p:nvSpPr>
          <p:cNvPr id="2" name="Slide Number Placeholder 1">
            <a:extLst>
              <a:ext uri="{FF2B5EF4-FFF2-40B4-BE49-F238E27FC236}">
                <a16:creationId xmlns:a16="http://schemas.microsoft.com/office/drawing/2014/main" id="{A0CC9BA5-207C-4378-A2B1-AB2F85992266}"/>
              </a:ext>
            </a:extLst>
          </p:cNvPr>
          <p:cNvSpPr>
            <a:spLocks noGrp="1"/>
          </p:cNvSpPr>
          <p:nvPr>
            <p:ph type="sldNum" sz="quarter" idx="14"/>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4900566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75+</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DFB4426A-9385-4CB1-9390-4066F23963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C3190374-F822-49A5-9432-2305E5F4C35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81386530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96%</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7B62577D-B09F-4E25-A0A3-1259C02169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0D420366-6064-4652-A51E-0D61509B881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26144961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FD2C1-4D42-4D05-BE4C-92EB0967FF2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#1</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64002138-8E3E-4935-90D3-63A0BAD5FE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235C32B8-E14E-4AF3-9C52-D1135E6B3433}"/>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074567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53F19730-F9A6-4FF0-903A-075B74510B1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699247" y="1651286"/>
            <a:ext cx="10793506" cy="1593937"/>
          </a:xfrm>
        </p:spPr>
        <p:txBody>
          <a:bodyPr/>
          <a:lstStyle>
            <a:lvl1pPr algn="ctr">
              <a:defRPr sz="7200"/>
            </a:lvl1pPr>
          </a:lstStyle>
          <a:p>
            <a:r>
              <a:rPr lang="en-US"/>
              <a:t>THANK YOU</a:t>
            </a:r>
            <a:endParaRPr lang="en-GB"/>
          </a:p>
        </p:txBody>
      </p:sp>
      <p:pic>
        <p:nvPicPr>
          <p:cNvPr id="7" name="Graphic 6">
            <a:extLst>
              <a:ext uri="{FF2B5EF4-FFF2-40B4-BE49-F238E27FC236}">
                <a16:creationId xmlns:a16="http://schemas.microsoft.com/office/drawing/2014/main" id="{9D5ED953-ACD5-4D19-8F67-DB54197BC6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pic>
        <p:nvPicPr>
          <p:cNvPr id="6" name="Graphic 5">
            <a:extLst>
              <a:ext uri="{FF2B5EF4-FFF2-40B4-BE49-F238E27FC236}">
                <a16:creationId xmlns:a16="http://schemas.microsoft.com/office/drawing/2014/main" id="{443E87D6-55DC-4130-83ED-AF46428DA2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3" name="Slide Number Placeholder 2">
            <a:extLst>
              <a:ext uri="{FF2B5EF4-FFF2-40B4-BE49-F238E27FC236}">
                <a16:creationId xmlns:a16="http://schemas.microsoft.com/office/drawing/2014/main" id="{6EA4EB0A-0585-4A9B-8CA1-BDD0A8C82773}"/>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1396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40986544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46756952"/>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96212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957021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427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276216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5076320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4246876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705006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5786841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02961449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5140316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7968312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7081050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1738505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6037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2313618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2943781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0820924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646817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218172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71989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4153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9162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97020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787608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19413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59913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80242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838522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04803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01224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450998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9378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71131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7933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302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539673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5217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205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72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5387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341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819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942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610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2133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1834995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66876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9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68659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5625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345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5292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925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4362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80097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2769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7788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725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572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0753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4187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92002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4514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58741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5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244F-10FD-4F39-A0CF-C217AD8FE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62478-19C1-4D9C-B03E-ECF5F355A1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8CD6A-0DD7-4174-B104-9928E87E07B5}"/>
              </a:ext>
            </a:extLst>
          </p:cNvPr>
          <p:cNvSpPr>
            <a:spLocks noGrp="1"/>
          </p:cNvSpPr>
          <p:nvPr>
            <p:ph type="dt" sz="half" idx="10"/>
          </p:nvPr>
        </p:nvSpPr>
        <p:spPr/>
        <p:txBody>
          <a:bodyPr/>
          <a:lstStyle/>
          <a:p>
            <a:fld id="{19B69489-D2D2-493C-8B55-0DB90C8F1861}" type="datetimeFigureOut">
              <a:rPr lang="en-US" smtClean="0"/>
              <a:t>9/16/2022</a:t>
            </a:fld>
            <a:endParaRPr lang="en-US"/>
          </a:p>
        </p:txBody>
      </p:sp>
      <p:sp>
        <p:nvSpPr>
          <p:cNvPr id="5" name="Footer Placeholder 4">
            <a:extLst>
              <a:ext uri="{FF2B5EF4-FFF2-40B4-BE49-F238E27FC236}">
                <a16:creationId xmlns:a16="http://schemas.microsoft.com/office/drawing/2014/main" id="{E1A4FA19-1DBA-4540-B1C8-5A99A0A2F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223BE-B62E-4240-AB05-A7C381CF4BC4}"/>
              </a:ext>
            </a:extLst>
          </p:cNvPr>
          <p:cNvSpPr>
            <a:spLocks noGrp="1"/>
          </p:cNvSpPr>
          <p:nvPr>
            <p:ph type="sldNum" sz="quarter" idx="12"/>
          </p:nvPr>
        </p:nvSpPr>
        <p:spPr/>
        <p:txBody>
          <a:bodyPr/>
          <a:lstStyle/>
          <a:p>
            <a:fld id="{FD63C700-02BB-4FCE-BF7F-10C1A2657734}" type="slidenum">
              <a:rPr lang="en-US" smtClean="0"/>
              <a:t>‹#›</a:t>
            </a:fld>
            <a:endParaRPr lang="en-US"/>
          </a:p>
        </p:txBody>
      </p:sp>
    </p:spTree>
    <p:extLst>
      <p:ext uri="{BB962C8B-B14F-4D97-AF65-F5344CB8AC3E}">
        <p14:creationId xmlns:p14="http://schemas.microsoft.com/office/powerpoint/2010/main" val="353971247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60225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7582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25820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1734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8625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45959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5843781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2362003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123778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9171510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6063561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959708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0448200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882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408705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479237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chemeClr val="bg2">
                  <a:lumMod val="25000"/>
                  <a:alpha val="84000"/>
                </a:schemeClr>
              </a:gs>
              <a:gs pos="67000">
                <a:schemeClr val="bg2">
                  <a:lumMod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6523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48917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6794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42404348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487349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843228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0494592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5755770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7075596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4014770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956165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4283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7784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23087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35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031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07747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06535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832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9290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2431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28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664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610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591079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765041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852586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4648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45792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89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BA25D5EF-49DF-421F-8BFF-CC40C7441DE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CCE7C6F6-C08E-40E0-83A6-6F60D9BF67B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795541A7-21C9-4896-B2A0-9DD0EAF7C420}"/>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09A8D52E-5B87-4546-9272-35448AAC4CD2}"/>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2E0E8708-5DE4-4FE2-AF65-C0716515F96F}"/>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1AD750AF-7269-4BAA-A67E-E9DE1A68C126}"/>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5341538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523609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Intro 1">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DBFF35C-9EDF-4551-B8E9-4C4F8B3717C2}"/>
              </a:ext>
            </a:extLst>
          </p:cNvPr>
          <p:cNvSpPr/>
          <p:nvPr userDrawn="1"/>
        </p:nvSpPr>
        <p:spPr bwMode="auto">
          <a:xfrm>
            <a:off x="5480501" y="0"/>
            <a:ext cx="6711498" cy="6858000"/>
          </a:xfrm>
          <a:prstGeom prst="rect">
            <a:avLst/>
          </a:prstGeom>
          <a:gradFill>
            <a:gsLst>
              <a:gs pos="41000">
                <a:srgbClr val="C3C1C0"/>
              </a:gs>
              <a:gs pos="72000">
                <a:srgbClr val="C5C2C1">
                  <a:alpha val="66000"/>
                </a:srgbClr>
              </a:gs>
              <a:gs pos="82000">
                <a:srgbClr val="CFCCC9">
                  <a:alpha val="25000"/>
                </a:srgbClr>
              </a:gs>
              <a:gs pos="95000">
                <a:srgbClr val="C3C3C4">
                  <a:alpha val="3000"/>
                </a:srgb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7440637" y="739373"/>
            <a:ext cx="4480567" cy="2241352"/>
          </a:xfrm>
          <a:noFill/>
        </p:spPr>
        <p:txBody>
          <a:bodyPr wrap="square" tIns="91440" bIns="91440" anchor="t" anchorCtr="0">
            <a:noAutofit/>
          </a:bodyPr>
          <a:lstStyle>
            <a:lvl1pPr>
              <a:defRPr sz="5880" spc="-98"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58957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923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9/16/2022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extLst>
      <p:ext uri="{BB962C8B-B14F-4D97-AF65-F5344CB8AC3E}">
        <p14:creationId xmlns:p14="http://schemas.microsoft.com/office/powerpoint/2010/main" val="9701668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7485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81577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0834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33ED-AFFE-4D32-80CB-B1689DE303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8A02A5-50A8-48C1-9F6B-DD6CA615D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6E5655-8B1D-4AE9-BDA2-1CD8EEC18AFE}"/>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5" name="Footer Placeholder 4">
            <a:extLst>
              <a:ext uri="{FF2B5EF4-FFF2-40B4-BE49-F238E27FC236}">
                <a16:creationId xmlns:a16="http://schemas.microsoft.com/office/drawing/2014/main" id="{81F541C3-A0C6-454D-B33E-E10177F5F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C3721-B1E1-46F7-BB69-F482024E315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2156917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1402645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7B92-FC10-47D2-A71D-75BF8DF2DF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EF1AC-F8E1-4546-8214-D17A283C67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F17F18-F992-41DA-988B-470CAE541CE2}"/>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5" name="Footer Placeholder 4">
            <a:extLst>
              <a:ext uri="{FF2B5EF4-FFF2-40B4-BE49-F238E27FC236}">
                <a16:creationId xmlns:a16="http://schemas.microsoft.com/office/drawing/2014/main" id="{86123375-D792-4F07-9D4E-AFF68920D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FB227-F2FA-427D-962A-5DF994AA7B89}"/>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746655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836-13CA-4870-9EF1-1CEC6416A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704F0-17BF-4880-8669-9CAD6CD712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86C9F6-03F8-40D7-B4AC-CF798ECE6B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5468E6-12DA-4034-8F97-6D7992CDE174}"/>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6" name="Footer Placeholder 5">
            <a:extLst>
              <a:ext uri="{FF2B5EF4-FFF2-40B4-BE49-F238E27FC236}">
                <a16:creationId xmlns:a16="http://schemas.microsoft.com/office/drawing/2014/main" id="{92CD3421-EDB0-4B1E-9058-A187C65E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7B44-91F0-4B32-B5ED-94AEF040704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608295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5F1F-FDB1-4016-8EF5-48F676BC83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549970-8869-415D-AE4F-9D772DB1E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B770FA-721E-4ED5-B273-1D0789B42C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7AFCD8-BFDB-4E87-852A-B79D2CE20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8D5568-5F6A-47C8-8E70-B87F6AEA32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31F34-E016-4170-B308-95A61A7CF6AB}"/>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8" name="Footer Placeholder 7">
            <a:extLst>
              <a:ext uri="{FF2B5EF4-FFF2-40B4-BE49-F238E27FC236}">
                <a16:creationId xmlns:a16="http://schemas.microsoft.com/office/drawing/2014/main" id="{8975CD4A-3636-4D98-A53A-6BFFB1BB7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3A97E8-1A9D-44DD-9405-6F2F70E225E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376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179199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872E-12D8-42D6-BDFF-4AFD31F3A9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16157-ABC2-408F-9650-D5A0249627F3}"/>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4" name="Footer Placeholder 3">
            <a:extLst>
              <a:ext uri="{FF2B5EF4-FFF2-40B4-BE49-F238E27FC236}">
                <a16:creationId xmlns:a16="http://schemas.microsoft.com/office/drawing/2014/main" id="{9A3E21FE-0D08-4E14-901C-430C7DFC4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E4E562-2217-449F-9369-80DEFD5A15C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629871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B2A40-449D-4172-9148-CC5E27537613}"/>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3" name="Footer Placeholder 2">
            <a:extLst>
              <a:ext uri="{FF2B5EF4-FFF2-40B4-BE49-F238E27FC236}">
                <a16:creationId xmlns:a16="http://schemas.microsoft.com/office/drawing/2014/main" id="{AC477658-16E3-4C34-B049-27B6D226AD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5CA3B-7AA4-401D-BAB8-E86A033C8E9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7162842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38EE-5BE5-431B-B2AC-7E247573F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223C42-970C-4AA5-A72D-34DB97A9C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CC0FB-B55C-4382-B037-4792B7437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A8E908-7C08-4310-B9A1-40B9AE1BFCB0}"/>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6" name="Footer Placeholder 5">
            <a:extLst>
              <a:ext uri="{FF2B5EF4-FFF2-40B4-BE49-F238E27FC236}">
                <a16:creationId xmlns:a16="http://schemas.microsoft.com/office/drawing/2014/main" id="{FE1B197A-2724-45EE-B8D1-788F9FEF6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A5219-4469-4A45-9233-5C26869E53F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553122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7F55-7925-4E22-99F4-A896F136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601BA8-24E4-4C75-8D3F-F1590CB63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9D40B0-F170-4814-BA3E-E9300C5B2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E7F514-C4EA-4313-BF29-B0FA68D5CDAE}"/>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6" name="Footer Placeholder 5">
            <a:extLst>
              <a:ext uri="{FF2B5EF4-FFF2-40B4-BE49-F238E27FC236}">
                <a16:creationId xmlns:a16="http://schemas.microsoft.com/office/drawing/2014/main" id="{659E7629-468C-4B3D-AB76-B38A195A8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C8577-B5A5-411A-A722-8A1E42D082C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8691827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29F9-AFE9-4C8E-B803-FF8054944F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84B15-6359-4C4A-887C-BD29C55DCB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A484C-ECC0-4D4A-AB2C-165A5B78ECB6}"/>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5" name="Footer Placeholder 4">
            <a:extLst>
              <a:ext uri="{FF2B5EF4-FFF2-40B4-BE49-F238E27FC236}">
                <a16:creationId xmlns:a16="http://schemas.microsoft.com/office/drawing/2014/main" id="{DEBE3741-2D76-4D05-8122-7F544DAAF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B5EB-BF11-4EBD-A0A9-746C37F1DF9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928286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787B9A-2CEF-44C8-88C1-7A7C49811D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41B2-95CB-4629-BD1A-89625782A1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A015E-FE1D-4A0E-AF7D-4C70E4FCC085}"/>
              </a:ext>
            </a:extLst>
          </p:cNvPr>
          <p:cNvSpPr>
            <a:spLocks noGrp="1"/>
          </p:cNvSpPr>
          <p:nvPr>
            <p:ph type="dt" sz="half" idx="10"/>
          </p:nvPr>
        </p:nvSpPr>
        <p:spPr/>
        <p:txBody>
          <a:bodyPr/>
          <a:lstStyle/>
          <a:p>
            <a:fld id="{0069E815-C888-4015-B987-2AE8493989CE}" type="datetimeFigureOut">
              <a:rPr lang="en-US" smtClean="0"/>
              <a:t>9/16/2022</a:t>
            </a:fld>
            <a:endParaRPr lang="en-US"/>
          </a:p>
        </p:txBody>
      </p:sp>
      <p:sp>
        <p:nvSpPr>
          <p:cNvPr id="5" name="Footer Placeholder 4">
            <a:extLst>
              <a:ext uri="{FF2B5EF4-FFF2-40B4-BE49-F238E27FC236}">
                <a16:creationId xmlns:a16="http://schemas.microsoft.com/office/drawing/2014/main" id="{5813CE4A-B520-49E7-91BF-0B77E318D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98E89-B91E-4923-9459-579C5DA5C92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91967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09738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5637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3906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13103816"/>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21734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014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120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9795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44431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039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66066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6122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6731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10821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42751634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65ABB35E-3EEF-4829-AB2A-7CDBB73151C7}"/>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676A99A0-D2C1-4964-8F2C-740FAFB474D6}"/>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05805F2-1190-457C-AEC9-BAF54BECD09F}"/>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AB90F5E-69D0-4DEE-9A48-89ADB86C1A1A}"/>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9C325D6F-2CD7-4F8F-97E2-60A5BDC2B4E9}"/>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59469819-DE46-45F2-AF90-970E613521E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4994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image" Target="../media/image68.svg"/><Relationship Id="rId5" Type="http://schemas.openxmlformats.org/officeDocument/2006/relationships/slideLayout" Target="../slideLayouts/slideLayout221.xml"/><Relationship Id="rId10" Type="http://schemas.openxmlformats.org/officeDocument/2006/relationships/image" Target="../media/image67.png"/><Relationship Id="rId4" Type="http://schemas.openxmlformats.org/officeDocument/2006/relationships/slideLayout" Target="../slideLayouts/slideLayout220.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image" Target="../media/image68.svg"/><Relationship Id="rId5" Type="http://schemas.openxmlformats.org/officeDocument/2006/relationships/slideLayout" Target="../slideLayouts/slideLayout229.xml"/><Relationship Id="rId10" Type="http://schemas.openxmlformats.org/officeDocument/2006/relationships/image" Target="../media/image67.png"/><Relationship Id="rId4" Type="http://schemas.openxmlformats.org/officeDocument/2006/relationships/slideLayout" Target="../slideLayouts/slideLayout228.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9" Type="http://schemas.openxmlformats.org/officeDocument/2006/relationships/slideLayout" Target="../slideLayouts/slideLayout271.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42" Type="http://schemas.openxmlformats.org/officeDocument/2006/relationships/slideLayout" Target="../slideLayouts/slideLayout274.xml"/><Relationship Id="rId47" Type="http://schemas.openxmlformats.org/officeDocument/2006/relationships/theme" Target="../theme/theme12.xml"/><Relationship Id="rId7" Type="http://schemas.openxmlformats.org/officeDocument/2006/relationships/slideLayout" Target="../slideLayouts/slideLayout23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40" Type="http://schemas.openxmlformats.org/officeDocument/2006/relationships/slideLayout" Target="../slideLayouts/slideLayout272.xml"/><Relationship Id="rId45" Type="http://schemas.openxmlformats.org/officeDocument/2006/relationships/slideLayout" Target="../slideLayouts/slideLayout277.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4" Type="http://schemas.openxmlformats.org/officeDocument/2006/relationships/slideLayout" Target="../slideLayouts/slideLayout276.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 Id="rId43" Type="http://schemas.openxmlformats.org/officeDocument/2006/relationships/slideLayout" Target="../slideLayouts/slideLayout275.xml"/><Relationship Id="rId48" Type="http://schemas.openxmlformats.org/officeDocument/2006/relationships/image" Target="../media/image41.emf"/><Relationship Id="rId8" Type="http://schemas.openxmlformats.org/officeDocument/2006/relationships/slideLayout" Target="../slideLayouts/slideLayout240.xml"/><Relationship Id="rId3" Type="http://schemas.openxmlformats.org/officeDocument/2006/relationships/slideLayout" Target="../slideLayouts/slideLayout235.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slideLayout" Target="../slideLayouts/slideLayout270.xml"/><Relationship Id="rId46" Type="http://schemas.openxmlformats.org/officeDocument/2006/relationships/slideLayout" Target="../slideLayouts/slideLayout278.xml"/><Relationship Id="rId20" Type="http://schemas.openxmlformats.org/officeDocument/2006/relationships/slideLayout" Target="../slideLayouts/slideLayout252.xml"/><Relationship Id="rId41" Type="http://schemas.openxmlformats.org/officeDocument/2006/relationships/slideLayout" Target="../slideLayouts/slideLayout27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theme" Target="../theme/theme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image" Target="../media/image36.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theme" Target="../theme/theme5.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image" Target="../media/image41.emf"/><Relationship Id="rId8" Type="http://schemas.openxmlformats.org/officeDocument/2006/relationships/slideLayout" Target="../slideLayouts/slideLayout126.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0" Type="http://schemas.openxmlformats.org/officeDocument/2006/relationships/slideLayout" Target="../slideLayouts/slideLayout138.xml"/><Relationship Id="rId41" Type="http://schemas.openxmlformats.org/officeDocument/2006/relationships/slideLayout" Target="../slideLayouts/slideLayout15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image" Target="../media/image53.emf"/><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theme" Target="../theme/theme6.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8"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theme" Target="../theme/theme7.xml"/><Relationship Id="rId1" Type="http://schemas.openxmlformats.org/officeDocument/2006/relationships/slideLayout" Target="../slideLayouts/slideLayout1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image" Target="../media/image68.svg"/><Relationship Id="rId5" Type="http://schemas.openxmlformats.org/officeDocument/2006/relationships/slideLayout" Target="../slideLayouts/slideLayout202.xml"/><Relationship Id="rId10" Type="http://schemas.openxmlformats.org/officeDocument/2006/relationships/image" Target="../media/image67.png"/><Relationship Id="rId4" Type="http://schemas.openxmlformats.org/officeDocument/2006/relationships/slideLayout" Target="../slideLayouts/slideLayout20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9.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925741350"/>
      </p:ext>
    </p:extLst>
  </p:cSld>
  <p:clrMap bg1="lt1" tx1="dk1" bg2="lt2" tx2="dk2" accent1="accent1" accent2="accent2" accent3="accent3" accent4="accent4" accent5="accent5" accent6="accent6" hlink="hlink" folHlink="folHlink"/>
  <p:sldLayoutIdLst>
    <p:sldLayoutId id="2147483723" r:id="rId1"/>
    <p:sldLayoutId id="2147483693" r:id="rId2"/>
    <p:sldLayoutId id="2147483705" r:id="rId3"/>
    <p:sldLayoutId id="2147483708" r:id="rId4"/>
    <p:sldLayoutId id="2147483709" r:id="rId5"/>
    <p:sldLayoutId id="2147483714" r:id="rId6"/>
    <p:sldLayoutId id="2147483717" r:id="rId7"/>
    <p:sldLayoutId id="2147483719" r:id="rId8"/>
    <p:sldLayoutId id="2147483720" r:id="rId9"/>
    <p:sldLayoutId id="2147483793" r:id="rId10"/>
    <p:sldLayoutId id="2147483798" r:id="rId11"/>
    <p:sldLayoutId id="2147483815" r:id="rId12"/>
    <p:sldLayoutId id="2147483816" r:id="rId13"/>
    <p:sldLayoutId id="2147484862" r:id="rId14"/>
    <p:sldLayoutId id="2147484863" r:id="rId15"/>
    <p:sldLayoutId id="2147484870"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1784649260"/>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Lst>
  <p:hf hdr="0" ft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829853"/>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7619665"/>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 id="2147485038" r:id="rId18"/>
    <p:sldLayoutId id="2147485039" r:id="rId19"/>
    <p:sldLayoutId id="2147485040" r:id="rId20"/>
    <p:sldLayoutId id="2147485041" r:id="rId21"/>
    <p:sldLayoutId id="2147485042" r:id="rId22"/>
    <p:sldLayoutId id="2147485043" r:id="rId23"/>
    <p:sldLayoutId id="2147485044" r:id="rId24"/>
    <p:sldLayoutId id="2147485045" r:id="rId25"/>
    <p:sldLayoutId id="2147485046" r:id="rId26"/>
    <p:sldLayoutId id="2147485047" r:id="rId27"/>
    <p:sldLayoutId id="2147485048" r:id="rId28"/>
    <p:sldLayoutId id="2147485049"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8"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0"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9061139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976" r:id="rId5"/>
    <p:sldLayoutId id="2147483977" r:id="rId6"/>
    <p:sldLayoutId id="2147483978" r:id="rId7"/>
    <p:sldLayoutId id="2147483745" r:id="rId8"/>
    <p:sldLayoutId id="2147483746" r:id="rId9"/>
    <p:sldLayoutId id="2147483747" r:id="rId10"/>
    <p:sldLayoutId id="2147483748" r:id="rId11"/>
    <p:sldLayoutId id="2147483742" r:id="rId12"/>
    <p:sldLayoutId id="2147483743" r:id="rId13"/>
    <p:sldLayoutId id="2147483744"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967" r:id="rId51"/>
    <p:sldLayoutId id="2147483975" r:id="rId52"/>
    <p:sldLayoutId id="2147483788" r:id="rId53"/>
    <p:sldLayoutId id="2147483789" r:id="rId54"/>
    <p:sldLayoutId id="2147483790" r:id="rId55"/>
    <p:sldLayoutId id="2147483817" r:id="rId56"/>
    <p:sldLayoutId id="2147483818" r:id="rId57"/>
    <p:sldLayoutId id="2147483979" r:id="rId5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D18AE-C61D-4EAD-A048-30FE7A9C3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204DC7-F2A1-4C54-B067-80D84D8DB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73456-09C5-4AFF-80AF-892657143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186AA-C2A3-4304-AF7E-B120E2DFB2FA}" type="datetimeFigureOut">
              <a:rPr lang="en-US" smtClean="0"/>
              <a:t>9/16/2022</a:t>
            </a:fld>
            <a:endParaRPr lang="en-US"/>
          </a:p>
        </p:txBody>
      </p:sp>
      <p:sp>
        <p:nvSpPr>
          <p:cNvPr id="5" name="Footer Placeholder 4">
            <a:extLst>
              <a:ext uri="{FF2B5EF4-FFF2-40B4-BE49-F238E27FC236}">
                <a16:creationId xmlns:a16="http://schemas.microsoft.com/office/drawing/2014/main" id="{E5A215F8-4F3A-4C38-A691-0EC26FFAC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FD226E-1042-4979-9393-71C4C2B8E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DB5FF-826E-4A59-B370-30E3A0BCF1B5}" type="slidenum">
              <a:rPr lang="en-US" smtClean="0"/>
              <a:t>‹#›</a:t>
            </a:fld>
            <a:endParaRPr lang="en-US"/>
          </a:p>
        </p:txBody>
      </p:sp>
    </p:spTree>
    <p:extLst>
      <p:ext uri="{BB962C8B-B14F-4D97-AF65-F5344CB8AC3E}">
        <p14:creationId xmlns:p14="http://schemas.microsoft.com/office/powerpoint/2010/main" val="185022713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47" r:id="rId12"/>
    <p:sldLayoutId id="2147483848" r:id="rId13"/>
    <p:sldLayoutId id="2147483849" r:id="rId14"/>
    <p:sldLayoutId id="2147483850" r:id="rId15"/>
    <p:sldLayoutId id="2147483851" r:id="rId16"/>
    <p:sldLayoutId id="2147483852" r:id="rId17"/>
    <p:sldLayoutId id="2147483855" r:id="rId18"/>
    <p:sldLayoutId id="2147483856" r:id="rId19"/>
    <p:sldLayoutId id="2147483857" r:id="rId20"/>
    <p:sldLayoutId id="2147483858" r:id="rId21"/>
    <p:sldLayoutId id="2147485018" r:id="rId22"/>
    <p:sldLayoutId id="214748501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cage, skyscraper&#10;&#10;Description automatically generated">
            <a:extLst>
              <a:ext uri="{FF2B5EF4-FFF2-40B4-BE49-F238E27FC236}">
                <a16:creationId xmlns:a16="http://schemas.microsoft.com/office/drawing/2014/main" id="{F1DAD7AD-A1A5-41A3-BAAA-D0A0AEC52E33}"/>
              </a:ext>
            </a:extLst>
          </p:cNvPr>
          <p:cNvPicPr>
            <a:picLocks noChangeAspect="1"/>
          </p:cNvPicPr>
          <p:nvPr userDrawn="1"/>
        </p:nvPicPr>
        <p:blipFill>
          <a:blip r:embed="rId23" cstate="email">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648620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4972" r:id="rId4"/>
    <p:sldLayoutId id="2147483679" r:id="rId5"/>
    <p:sldLayoutId id="2147483680" r:id="rId6"/>
    <p:sldLayoutId id="2147483681" r:id="rId7"/>
    <p:sldLayoutId id="2147484854" r:id="rId8"/>
    <p:sldLayoutId id="2147484949" r:id="rId9"/>
    <p:sldLayoutId id="2147484865" r:id="rId10"/>
    <p:sldLayoutId id="2147484866" r:id="rId11"/>
    <p:sldLayoutId id="2147484867" r:id="rId12"/>
    <p:sldLayoutId id="2147484868" r:id="rId13"/>
    <p:sldLayoutId id="2147484869" r:id="rId14"/>
    <p:sldLayoutId id="2147484864" r:id="rId15"/>
    <p:sldLayoutId id="2147484948" r:id="rId16"/>
    <p:sldLayoutId id="2147484950" r:id="rId17"/>
    <p:sldLayoutId id="2147484952" r:id="rId18"/>
    <p:sldLayoutId id="2147484953" r:id="rId19"/>
    <p:sldLayoutId id="2147484967" r:id="rId20"/>
    <p:sldLayoutId id="2147484969" r:id="rId21"/>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143063"/>
      </p:ext>
    </p:extLst>
  </p:cSld>
  <p:clrMap bg1="lt1" tx1="dk1" bg2="lt2" tx2="dk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940" r:id="rId29"/>
    <p:sldLayoutId id="2147484941" r:id="rId30"/>
    <p:sldLayoutId id="2147484942" r:id="rId31"/>
    <p:sldLayoutId id="2147484836" r:id="rId32"/>
    <p:sldLayoutId id="2147484837" r:id="rId33"/>
    <p:sldLayoutId id="2147484838" r:id="rId34"/>
    <p:sldLayoutId id="2147484943" r:id="rId35"/>
    <p:sldLayoutId id="2147484944" r:id="rId36"/>
    <p:sldLayoutId id="2147484945" r:id="rId37"/>
    <p:sldLayoutId id="2147484946" r:id="rId38"/>
    <p:sldLayoutId id="2147484947" r:id="rId39"/>
    <p:sldLayoutId id="2147484844" r:id="rId40"/>
    <p:sldLayoutId id="2147484845" r:id="rId41"/>
    <p:sldLayoutId id="2147484846" r:id="rId42"/>
    <p:sldLayoutId id="2147484847" r:id="rId43"/>
    <p:sldLayoutId id="2147484848" r:id="rId44"/>
    <p:sldLayoutId id="2147484849" r:id="rId45"/>
    <p:sldLayoutId id="2147484850"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16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78510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1480090"/>
      </p:ext>
    </p:extLst>
  </p:cSld>
  <p:clrMap bg1="lt1" tx1="dk1" bg2="lt2" tx2="dk2" accent1="accent1" accent2="accent2" accent3="accent3" accent4="accent4" accent5="accent5" accent6="accent6" hlink="hlink" folHlink="folHlink"/>
  <p:sldLayoutIdLst>
    <p:sldLayoutId id="2147483678" r:id="rId1"/>
  </p:sldLayoutIdLst>
  <p:transition>
    <p:fade/>
  </p:transition>
  <p:txStyles>
    <p:titleStyle>
      <a:lvl1pPr algn="l" defTabSz="932742" rtl="0" eaLnBrk="1" latinLnBrk="0" hangingPunct="1">
        <a:lnSpc>
          <a:spcPct val="100000"/>
        </a:lnSpc>
        <a:spcBef>
          <a:spcPct val="0"/>
        </a:spcBef>
        <a:buNone/>
        <a:defRPr lang="en-US" sz="30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625"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448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519113"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688975"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857250"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542765802"/>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0" y="261757"/>
            <a:ext cx="11621467" cy="511349"/>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984145"/>
            <a:ext cx="11621467" cy="456324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59569CB9-150C-4DFF-B0A1-AED7567E5D6C}"/>
              </a:ext>
            </a:extLst>
          </p:cNvPr>
          <p:cNvSpPr>
            <a:spLocks noGrp="1"/>
          </p:cNvSpPr>
          <p:nvPr>
            <p:ph type="sldNum" sz="quarter" idx="4"/>
          </p:nvPr>
        </p:nvSpPr>
        <p:spPr>
          <a:xfrm>
            <a:off x="9352376" y="641368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31F12-A32F-42BD-97DF-C5C96A70E88C}" type="slidenum">
              <a:rPr lang="en-GB" smtClean="0"/>
              <a:t>‹#›</a:t>
            </a:fld>
            <a:endParaRPr lang="en-GB"/>
          </a:p>
        </p:txBody>
      </p:sp>
    </p:spTree>
    <p:extLst>
      <p:ext uri="{BB962C8B-B14F-4D97-AF65-F5344CB8AC3E}">
        <p14:creationId xmlns:p14="http://schemas.microsoft.com/office/powerpoint/2010/main" val="3912176741"/>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9" r:id="rId11"/>
  </p:sldLayoutIdLst>
  <p:hf hd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8.xml"/><Relationship Id="rId4" Type="http://schemas.openxmlformats.org/officeDocument/2006/relationships/image" Target="../media/image8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05.xml"/><Relationship Id="rId4" Type="http://schemas.openxmlformats.org/officeDocument/2006/relationships/hyperlink" Target="https://github.com/OfficeDev/Office-Add-in-samples/tree/main/Samples/outlook-check-item-categorie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98.xml"/><Relationship Id="rId5" Type="http://schemas.openxmlformats.org/officeDocument/2006/relationships/hyperlink" Target="https://pnp.github.io/recognitionprogram/" TargetMode="External"/><Relationship Id="rId4" Type="http://schemas.openxmlformats.org/officeDocument/2006/relationships/hyperlink" Target="https://github.com/OfficeDev/Office-Add-in-sample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ux.microsoft.com/Panel/ExcelAddinDeveloper" TargetMode="External"/><Relationship Id="rId2" Type="http://schemas.openxmlformats.org/officeDocument/2006/relationships/hyperlink" Target="https://ux.microsoft.com/Panel/OutlookAddinDeveloper" TargetMode="External"/><Relationship Id="rId1" Type="http://schemas.openxmlformats.org/officeDocument/2006/relationships/slideLayout" Target="../slideLayouts/slideLayout98.xml"/><Relationship Id="rId6" Type="http://schemas.openxmlformats.org/officeDocument/2006/relationships/hyperlink" Target="https://ux.microsoft.com/Panel/OfficeAddinImproveSamplesDocs" TargetMode="External"/><Relationship Id="rId5" Type="http://schemas.openxmlformats.org/officeDocument/2006/relationships/hyperlink" Target="https://ux.microsoft.com/Panel/PowerPointAddinDeveloper" TargetMode="External"/><Relationship Id="rId4" Type="http://schemas.openxmlformats.org/officeDocument/2006/relationships/hyperlink" Target="https://ux.microsoft.com/Panel/WordAddinDevelop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55.xml"/><Relationship Id="rId5" Type="http://schemas.openxmlformats.org/officeDocument/2006/relationships/image" Target="../media/image86.png"/><Relationship Id="rId4" Type="http://schemas.openxmlformats.org/officeDocument/2006/relationships/image" Target="../media/image85.png"/></Relationships>
</file>

<file path=ppt/slides/_rels/slide20.xml.rels><?xml version="1.0" encoding="UTF-8" standalone="yes"?>
<Relationships xmlns="http://schemas.openxmlformats.org/package/2006/relationships"><Relationship Id="rId2" Type="http://schemas.openxmlformats.org/officeDocument/2006/relationships/hyperlink" Target="https://aka.ms/officeaddinsamples-join" TargetMode="External"/><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OfficeDev/script-lab/blob/master/manifests/script-lab-react-prod.xml" TargetMode="External"/><Relationship Id="rId2" Type="http://schemas.openxmlformats.org/officeDocument/2006/relationships/hyperlink" Target="https://docs.microsoft.com/office/dev/add-ins/develop/specify-office-hosts-and-api-requirements#specify-which-office-applications-can-host-your-add-in" TargetMode="External"/><Relationship Id="rId1" Type="http://schemas.openxmlformats.org/officeDocument/2006/relationships/slideLayout" Target="../slideLayouts/slideLayout98.xml"/><Relationship Id="rId5" Type="http://schemas.openxmlformats.org/officeDocument/2006/relationships/hyperlink" Target="https://stackoverflow.com/" TargetMode="External"/><Relationship Id="rId4" Type="http://schemas.openxmlformats.org/officeDocument/2006/relationships/hyperlink" Target="https://aka.ms/office-addins-dev-questions"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aka.ms/m365dev-suggestions" TargetMode="External"/><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2" Type="http://schemas.openxmlformats.org/officeDocument/2006/relationships/hyperlink" Target="https://aka.ms/m365dev-suggestions" TargetMode="External"/><Relationship Id="rId1" Type="http://schemas.openxmlformats.org/officeDocument/2006/relationships/slideLayout" Target="../slideLayouts/slideLayout98.xml"/></Relationships>
</file>

<file path=ppt/slides/_rels/slide24.xml.rels><?xml version="1.0" encoding="UTF-8" standalone="yes"?>
<Relationships xmlns="http://schemas.openxmlformats.org/package/2006/relationships"><Relationship Id="rId8" Type="http://schemas.openxmlformats.org/officeDocument/2006/relationships/hyperlink" Target="https://aka.ms/getscriptlab" TargetMode="External"/><Relationship Id="rId13" Type="http://schemas.openxmlformats.org/officeDocument/2006/relationships/image" Target="../media/image106.png"/><Relationship Id="rId3" Type="http://schemas.openxmlformats.org/officeDocument/2006/relationships/hyperlink" Target="https://aka.ms/office-add-ins-docs" TargetMode="External"/><Relationship Id="rId7" Type="http://schemas.openxmlformats.org/officeDocument/2006/relationships/hyperlink" Target="https://docs.microsoft.com/office/dev/add-ins/quickstarts/powerpoint-quickstart" TargetMode="External"/><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5.xml"/><Relationship Id="rId16" Type="http://schemas.openxmlformats.org/officeDocument/2006/relationships/image" Target="../media/image109.png"/><Relationship Id="rId1" Type="http://schemas.openxmlformats.org/officeDocument/2006/relationships/slideLayout" Target="../slideLayouts/slideLayout96.xml"/><Relationship Id="rId6" Type="http://schemas.openxmlformats.org/officeDocument/2006/relationships/hyperlink" Target="https://docs.microsoft.com/office/dev/add-ins/quickstarts/word-quickstart" TargetMode="External"/><Relationship Id="rId11" Type="http://schemas.openxmlformats.org/officeDocument/2006/relationships/hyperlink" Target="https://aka.ms/office-scripts-docs" TargetMode="External"/><Relationship Id="rId5" Type="http://schemas.openxmlformats.org/officeDocument/2006/relationships/hyperlink" Target="https://docs.microsoft.com/office/dev/add-ins/quickstarts/excel-quickstart-jquery" TargetMode="External"/><Relationship Id="rId15" Type="http://schemas.openxmlformats.org/officeDocument/2006/relationships/image" Target="../media/image108.png"/><Relationship Id="rId10" Type="http://schemas.openxmlformats.org/officeDocument/2006/relationships/hyperlink" Target="https://aka.ms/M365devprogram" TargetMode="External"/><Relationship Id="rId4" Type="http://schemas.openxmlformats.org/officeDocument/2006/relationships/hyperlink" Target="https://docs.microsoft.com/office/dev/add-ins/quickstarts/outlook-quickstart" TargetMode="External"/><Relationship Id="rId9" Type="http://schemas.openxmlformats.org/officeDocument/2006/relationships/hyperlink" Target="https://aka.ms/officeaddinsamples" TargetMode="External"/><Relationship Id="rId14" Type="http://schemas.openxmlformats.org/officeDocument/2006/relationships/image" Target="../media/image107.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office-addins-dev-questions" TargetMode="External"/><Relationship Id="rId2" Type="http://schemas.openxmlformats.org/officeDocument/2006/relationships/notesSlide" Target="../notesSlides/notesSlide6.xml"/><Relationship Id="rId1" Type="http://schemas.openxmlformats.org/officeDocument/2006/relationships/slideLayout" Target="../slideLayouts/slideLayout96.xml"/><Relationship Id="rId6" Type="http://schemas.openxmlformats.org/officeDocument/2006/relationships/hyperlink" Target="https://aka.ms/m365dev-suggestions" TargetMode="External"/><Relationship Id="rId5" Type="http://schemas.openxmlformats.org/officeDocument/2006/relationships/hyperlink" Target="https://github.com/OfficeDev/office-js" TargetMode="External"/><Relationship Id="rId4" Type="http://schemas.openxmlformats.org/officeDocument/2006/relationships/hyperlink" Target="https://stackoverflow.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7.xml"/><Relationship Id="rId1" Type="http://schemas.openxmlformats.org/officeDocument/2006/relationships/slideLayout" Target="../slideLayouts/slideLayout96.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8.xml"/><Relationship Id="rId1" Type="http://schemas.openxmlformats.org/officeDocument/2006/relationships/slideLayout" Target="../slideLayouts/slideLayout97.xml"/><Relationship Id="rId6" Type="http://schemas.openxmlformats.org/officeDocument/2006/relationships/hyperlink" Target="https://aka.ms/officeaddinsform" TargetMode="External"/><Relationship Id="rId5" Type="http://schemas.openxmlformats.org/officeDocument/2006/relationships/hyperlink" Target="https://aka.ms/officeaddinsagenda" TargetMode="External"/><Relationship Id="rId4" Type="http://schemas.openxmlformats.org/officeDocument/2006/relationships/hyperlink" Target="https://aka.ms/officeaddinscommunitycal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FD33DA-50E7-427E-9009-4C02DB4929D3}"/>
              </a:ext>
            </a:extLst>
          </p:cNvPr>
          <p:cNvSpPr>
            <a:spLocks noGrp="1"/>
          </p:cNvSpPr>
          <p:nvPr>
            <p:ph type="body" sz="quarter" idx="10"/>
          </p:nvPr>
        </p:nvSpPr>
        <p:spPr/>
        <p:txBody>
          <a:bodyPr/>
          <a:lstStyle/>
          <a:p>
            <a:r>
              <a:rPr lang="en-US"/>
              <a:t>Microsoft Office Add-ins</a:t>
            </a:r>
          </a:p>
        </p:txBody>
      </p:sp>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291548" y="2759894"/>
            <a:ext cx="7035758" cy="3145604"/>
          </a:xfrm>
        </p:spPr>
        <p:txBody>
          <a:bodyPr lIns="0" tIns="0" rIns="0" bIns="0" anchor="t"/>
          <a:lstStyle/>
          <a:p>
            <a:pPr marL="223520" indent="-223520">
              <a:buFont typeface="Wingdings,Sans-Serif"/>
              <a:buChar char=""/>
            </a:pPr>
            <a:r>
              <a:rPr lang="en-US" sz="2800" dirty="0">
                <a:latin typeface="Segoe UI Semibold"/>
                <a:cs typeface="Segoe UI Semibold"/>
              </a:rPr>
              <a:t>Microsoft roadmap for One Outlook</a:t>
            </a:r>
          </a:p>
          <a:p>
            <a:pPr marL="223520" indent="-223520">
              <a:buFont typeface="Wingdings,Sans-Serif"/>
              <a:buChar char=""/>
            </a:pPr>
            <a:r>
              <a:rPr lang="en-US" sz="2800" dirty="0">
                <a:latin typeface="Segoe UI Semibold"/>
                <a:cs typeface="Segoe UI Semibold"/>
              </a:rPr>
              <a:t>Demo: Microsoft Outlook Smart Alerts</a:t>
            </a:r>
          </a:p>
          <a:p>
            <a:pPr marL="223520" indent="-223520">
              <a:buFont typeface="Wingdings,Sans-Serif"/>
              <a:buChar char=""/>
            </a:pPr>
            <a:r>
              <a:rPr lang="en-US" sz="2800" dirty="0">
                <a:latin typeface="Segoe UI Semibold"/>
                <a:cs typeface="Segoe UI Semibold"/>
              </a:rPr>
              <a:t>Demo: Using </a:t>
            </a:r>
            <a:r>
              <a:rPr lang="en-US" sz="2800" dirty="0" err="1">
                <a:latin typeface="Segoe UI Semibold"/>
                <a:cs typeface="Segoe UI Semibold"/>
              </a:rPr>
              <a:t>Blazor</a:t>
            </a:r>
            <a:r>
              <a:rPr lang="en-US" sz="2800" dirty="0">
                <a:latin typeface="Segoe UI Semibold"/>
                <a:cs typeface="Segoe UI Semibold"/>
              </a:rPr>
              <a:t> in a Microsoft Excel add-in</a:t>
            </a:r>
            <a:endParaRPr lang="en-US" sz="3000" dirty="0">
              <a:latin typeface="Segoe UI Semibold"/>
              <a:cs typeface="Segoe UI Semibold"/>
            </a:endParaRPr>
          </a:p>
        </p:txBody>
      </p:sp>
      <p:sp>
        <p:nvSpPr>
          <p:cNvPr id="4" name="Text Placeholder 3">
            <a:extLst>
              <a:ext uri="{FF2B5EF4-FFF2-40B4-BE49-F238E27FC236}">
                <a16:creationId xmlns:a16="http://schemas.microsoft.com/office/drawing/2014/main" id="{8ECF65E2-82ED-4E11-98E1-D5E480343175}"/>
              </a:ext>
            </a:extLst>
          </p:cNvPr>
          <p:cNvSpPr>
            <a:spLocks noGrp="1"/>
          </p:cNvSpPr>
          <p:nvPr>
            <p:ph type="body" sz="quarter" idx="12"/>
          </p:nvPr>
        </p:nvSpPr>
        <p:spPr>
          <a:xfrm>
            <a:off x="291548" y="1809366"/>
            <a:ext cx="6157384" cy="611982"/>
          </a:xfrm>
        </p:spPr>
        <p:txBody>
          <a:bodyPr/>
          <a:lstStyle/>
          <a:p>
            <a:r>
              <a:rPr lang="en-US"/>
              <a:t>Community call</a:t>
            </a:r>
          </a:p>
        </p:txBody>
      </p:sp>
      <p:sp>
        <p:nvSpPr>
          <p:cNvPr id="5" name="Text Placeholder 4">
            <a:extLst>
              <a:ext uri="{FF2B5EF4-FFF2-40B4-BE49-F238E27FC236}">
                <a16:creationId xmlns:a16="http://schemas.microsoft.com/office/drawing/2014/main" id="{BF8F3C10-4EBF-45A3-84F6-5F0529D98447}"/>
              </a:ext>
            </a:extLst>
          </p:cNvPr>
          <p:cNvSpPr>
            <a:spLocks noGrp="1"/>
          </p:cNvSpPr>
          <p:nvPr>
            <p:ph type="body" sz="quarter" idx="13"/>
          </p:nvPr>
        </p:nvSpPr>
        <p:spPr/>
        <p:txBody>
          <a:bodyPr lIns="0" tIns="0" rIns="0" bIns="0" anchor="t"/>
          <a:lstStyle/>
          <a:p>
            <a:r>
              <a:rPr lang="en-US" sz="2100">
                <a:latin typeface="Segoe UI"/>
                <a:cs typeface="Segoe UI"/>
              </a:rPr>
              <a:t>June 8, 2022</a:t>
            </a:r>
          </a:p>
        </p:txBody>
      </p:sp>
      <p:sp>
        <p:nvSpPr>
          <p:cNvPr id="6" name="btfpLayoutConfig" hidden="1">
            <a:extLst>
              <a:ext uri="{FF2B5EF4-FFF2-40B4-BE49-F238E27FC236}">
                <a16:creationId xmlns:a16="http://schemas.microsoft.com/office/drawing/2014/main" id="{17308CF6-A3AB-4B85-97DB-CE60A660D1FE}"/>
              </a:ext>
            </a:extLst>
          </p:cNvPr>
          <p:cNvSpPr txBox="1"/>
          <p:nvPr/>
        </p:nvSpPr>
        <p:spPr>
          <a:xfrm>
            <a:off x="12700" y="12700"/>
            <a:ext cx="8890000" cy="107722"/>
          </a:xfrm>
          <a:prstGeom prst="rect">
            <a:avLst/>
          </a:prstGeom>
          <a:noFill/>
        </p:spPr>
        <p:txBody>
          <a:bodyPr vert="horz" rtlCol="0">
            <a:spAutoFit/>
          </a:bodyPr>
          <a:lstStyle/>
          <a:p>
            <a:r>
              <a:rPr lang="en-US" sz="100">
                <a:solidFill>
                  <a:srgbClr val="FFFFFF">
                    <a:alpha val="0"/>
                  </a:srgbClr>
                </a:solidFill>
              </a:rPr>
              <a:t>overall_1_132573879104528179 columns_1_132573879104528179 </a:t>
            </a:r>
          </a:p>
        </p:txBody>
      </p:sp>
      <p:pic>
        <p:nvPicPr>
          <p:cNvPr id="15" name="Picture 14" descr="A person wearing glasses&#10;&#10;Description automatically generated">
            <a:extLst>
              <a:ext uri="{FF2B5EF4-FFF2-40B4-BE49-F238E27FC236}">
                <a16:creationId xmlns:a16="http://schemas.microsoft.com/office/drawing/2014/main" id="{FD352DBB-AC28-327C-ED59-5BAD916502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60347" y="763096"/>
            <a:ext cx="1666613" cy="1659336"/>
          </a:xfrm>
          <a:prstGeom prst="rect">
            <a:avLst/>
          </a:prstGeom>
        </p:spPr>
      </p:pic>
      <p:pic>
        <p:nvPicPr>
          <p:cNvPr id="8" name="Picture 7" descr="A person posing for a picture&#10;&#10;Description automatically generated with low confidence">
            <a:extLst>
              <a:ext uri="{FF2B5EF4-FFF2-40B4-BE49-F238E27FC236}">
                <a16:creationId xmlns:a16="http://schemas.microsoft.com/office/drawing/2014/main" id="{8F654BE4-3533-180A-EE26-C79C7EE8FF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5340" y="1936315"/>
            <a:ext cx="1756059" cy="1647157"/>
          </a:xfrm>
          <a:prstGeom prst="rect">
            <a:avLst/>
          </a:prstGeom>
        </p:spPr>
      </p:pic>
      <p:pic>
        <p:nvPicPr>
          <p:cNvPr id="12" name="Picture 11" descr="A picture containing mirror, reflection, image&#10;&#10;Description automatically generated">
            <a:extLst>
              <a:ext uri="{FF2B5EF4-FFF2-40B4-BE49-F238E27FC236}">
                <a16:creationId xmlns:a16="http://schemas.microsoft.com/office/drawing/2014/main" id="{796CAA72-3516-6D85-4629-2BD8C7F483E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81399" y="3660809"/>
            <a:ext cx="1679533" cy="1679533"/>
          </a:xfrm>
          <a:prstGeom prst="rect">
            <a:avLst/>
          </a:prstGeom>
        </p:spPr>
      </p:pic>
    </p:spTree>
    <p:extLst>
      <p:ext uri="{BB962C8B-B14F-4D97-AF65-F5344CB8AC3E}">
        <p14:creationId xmlns:p14="http://schemas.microsoft.com/office/powerpoint/2010/main" val="210311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838200" y="621792"/>
            <a:ext cx="4795157" cy="5413248"/>
          </a:xfrm>
          <a:prstGeom prst="rect">
            <a:avLst/>
          </a:prstGeo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5200" kern="1200">
                <a:solidFill>
                  <a:schemeClr val="bg1"/>
                </a:solidFill>
                <a:latin typeface="+mj-lt"/>
                <a:ea typeface="+mj-ea"/>
                <a:cs typeface="+mj-cs"/>
              </a:rPr>
              <a:t>Outlook Smart Alerts</a:t>
            </a:r>
          </a:p>
        </p:txBody>
      </p:sp>
      <p:sp>
        <p:nvSpPr>
          <p:cNvPr id="9" name="TextBox 8">
            <a:extLst>
              <a:ext uri="{FF2B5EF4-FFF2-40B4-BE49-F238E27FC236}">
                <a16:creationId xmlns:a16="http://schemas.microsoft.com/office/drawing/2014/main" id="{5209EA5D-A636-3586-039E-92DCEE06EA35}"/>
              </a:ext>
            </a:extLst>
          </p:cNvPr>
          <p:cNvSpPr txBox="1"/>
          <p:nvPr/>
        </p:nvSpPr>
        <p:spPr>
          <a:xfrm>
            <a:off x="6521451" y="829642"/>
            <a:ext cx="4832349" cy="51987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900" dirty="0"/>
              <a:t>Event-based activation feature that allows logic to run after a user selects</a:t>
            </a:r>
            <a:r>
              <a:rPr lang="en-US" sz="1900" b="1" dirty="0"/>
              <a:t> Send</a:t>
            </a:r>
            <a:r>
              <a:rPr lang="en-US" sz="1900" dirty="0"/>
              <a:t> from an ​Outlook message or appointment.</a:t>
            </a:r>
            <a:endParaRPr lang="en-US" dirty="0">
              <a:ea typeface="Calibri" panose="020F0502020204030204"/>
              <a:cs typeface="Calibri" panose="020F0502020204030204"/>
            </a:endParaRP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Activated by the </a:t>
            </a:r>
            <a:r>
              <a:rPr lang="en-US" sz="1900" b="1" dirty="0" err="1"/>
              <a:t>OnMessageSend</a:t>
            </a:r>
            <a:r>
              <a:rPr lang="en-US" sz="1900" dirty="0"/>
              <a:t> and </a:t>
            </a:r>
            <a:r>
              <a:rPr lang="en-US" sz="1900" b="1" dirty="0" err="1"/>
              <a:t>OnAppointmentSend</a:t>
            </a:r>
            <a:r>
              <a:rPr lang="en-US" sz="1900" b="1" dirty="0"/>
              <a:t> </a:t>
            </a:r>
            <a:r>
              <a:rPr lang="en-US" sz="1900" dirty="0"/>
              <a:t>events.</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Sample scenarios include:</a:t>
            </a:r>
          </a:p>
          <a:p>
            <a:pPr marL="742950" lvl="1" indent="-228600">
              <a:lnSpc>
                <a:spcPct val="90000"/>
              </a:lnSpc>
              <a:spcAft>
                <a:spcPts val="600"/>
              </a:spcAft>
              <a:buFont typeface="Arial" panose="020B0604020202020204" pitchFamily="34" charset="0"/>
              <a:buChar char="•"/>
            </a:pPr>
            <a:r>
              <a:rPr lang="en-US" sz="1900" dirty="0"/>
              <a:t>Verifying that the correct signature is used.</a:t>
            </a:r>
          </a:p>
          <a:p>
            <a:pPr marL="742950" lvl="1" indent="-228600">
              <a:lnSpc>
                <a:spcPct val="90000"/>
              </a:lnSpc>
              <a:spcAft>
                <a:spcPts val="600"/>
              </a:spcAft>
              <a:buFont typeface="Arial" panose="020B0604020202020204" pitchFamily="34" charset="0"/>
              <a:buChar char="•"/>
            </a:pPr>
            <a:r>
              <a:rPr lang="en-US" sz="1900" dirty="0"/>
              <a:t>Verifying that a sensitivity label is applied.</a:t>
            </a:r>
          </a:p>
          <a:p>
            <a:pPr marL="742950" lvl="1" indent="-228600">
              <a:lnSpc>
                <a:spcPct val="90000"/>
              </a:lnSpc>
              <a:spcAft>
                <a:spcPts val="600"/>
              </a:spcAft>
              <a:buFont typeface="Arial" panose="020B0604020202020204" pitchFamily="34" charset="0"/>
              <a:buChar char="•"/>
            </a:pPr>
            <a:r>
              <a:rPr lang="en-US" sz="1900" dirty="0"/>
              <a:t>Verifying that the correct color categories are applied.</a:t>
            </a:r>
          </a:p>
          <a:p>
            <a:pPr marL="742950" lvl="1"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Feature is currently in preview on Windows.</a:t>
            </a:r>
          </a:p>
          <a:p>
            <a:pPr indent="-228600">
              <a:lnSpc>
                <a:spcPct val="90000"/>
              </a:lnSpc>
              <a:spcAft>
                <a:spcPts val="600"/>
              </a:spcAft>
              <a:buFont typeface="Arial" panose="020B0604020202020204" pitchFamily="34" charset="0"/>
              <a:buChar char="•"/>
            </a:pPr>
            <a:endParaRPr lang="en-US" sz="1900" dirty="0"/>
          </a:p>
        </p:txBody>
      </p:sp>
    </p:spTree>
    <p:extLst>
      <p:ext uri="{BB962C8B-B14F-4D97-AF65-F5344CB8AC3E}">
        <p14:creationId xmlns:p14="http://schemas.microsoft.com/office/powerpoint/2010/main" val="20895654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1197864" y="901283"/>
            <a:ext cx="4898135" cy="1346693"/>
          </a:xfrm>
          <a:prstGeom prst="rect">
            <a:avLst/>
          </a:prstGeo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kern="1200">
                <a:solidFill>
                  <a:schemeClr val="tx1"/>
                </a:solidFill>
                <a:latin typeface="+mj-lt"/>
                <a:ea typeface="+mj-ea"/>
                <a:cs typeface="+mj-cs"/>
              </a:rPr>
              <a:t>Outlook Smart Alerts Office Add-ins sample</a:t>
            </a:r>
          </a:p>
        </p:txBody>
      </p:sp>
      <p:sp>
        <p:nvSpPr>
          <p:cNvPr id="26" name="Rectangle 22">
            <a:extLst>
              <a:ext uri="{FF2B5EF4-FFF2-40B4-BE49-F238E27FC236}">
                <a16:creationId xmlns:a16="http://schemas.microsoft.com/office/drawing/2014/main" id="{067CFD9A-AD7C-42E8-898D-F51A83B12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09EA5D-A636-3586-039E-92DCEE06EA35}"/>
              </a:ext>
            </a:extLst>
          </p:cNvPr>
          <p:cNvSpPr txBox="1"/>
          <p:nvPr/>
        </p:nvSpPr>
        <p:spPr>
          <a:xfrm>
            <a:off x="1197864" y="2408844"/>
            <a:ext cx="4878978" cy="36353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400050" indent="-342900">
              <a:lnSpc>
                <a:spcPct val="90000"/>
              </a:lnSpc>
              <a:spcAft>
                <a:spcPts val="600"/>
              </a:spcAft>
              <a:buFont typeface="Arial"/>
              <a:buChar char="•"/>
            </a:pPr>
            <a:r>
              <a:rPr lang="en-US" sz="2000"/>
              <a:t>Verifies that required color categories are applied to a new message or appointment before it's sent.</a:t>
            </a:r>
            <a:br>
              <a:rPr lang="en-US" sz="2000"/>
            </a:br>
            <a:endParaRPr lang="en-US" sz="2000">
              <a:ea typeface="Calibri"/>
              <a:cs typeface="Calibri"/>
            </a:endParaRPr>
          </a:p>
          <a:p>
            <a:pPr marL="400050" indent="-342900">
              <a:lnSpc>
                <a:spcPct val="90000"/>
              </a:lnSpc>
              <a:spcAft>
                <a:spcPts val="600"/>
              </a:spcAft>
              <a:buFont typeface="Arial"/>
              <a:buChar char="•"/>
            </a:pPr>
            <a:r>
              <a:rPr lang="en-US" sz="2000"/>
              <a:t>Required categories are based on specific keywords in the message or appointment's subject and body.</a:t>
            </a:r>
          </a:p>
          <a:p>
            <a:pPr marL="400050" indent="-342900">
              <a:lnSpc>
                <a:spcPct val="90000"/>
              </a:lnSpc>
              <a:spcAft>
                <a:spcPts val="600"/>
              </a:spcAft>
              <a:buFont typeface="Arial"/>
              <a:buChar char="•"/>
            </a:pPr>
            <a:endParaRPr lang="en-US" sz="2000"/>
          </a:p>
          <a:p>
            <a:pPr marL="400050" indent="-342900">
              <a:lnSpc>
                <a:spcPct val="90000"/>
              </a:lnSpc>
              <a:spcAft>
                <a:spcPts val="600"/>
              </a:spcAft>
              <a:buFont typeface="Arial"/>
              <a:buChar char="•"/>
            </a:pPr>
            <a:r>
              <a:rPr lang="en-US" sz="2000"/>
              <a:t>Uses the </a:t>
            </a:r>
            <a:r>
              <a:rPr lang="en-US" sz="2000" err="1">
                <a:latin typeface="Courier New" panose="02070309020205020404" pitchFamily="49" charset="0"/>
                <a:cs typeface="Courier New" panose="02070309020205020404" pitchFamily="49" charset="0"/>
              </a:rPr>
              <a:t>SoftBlock</a:t>
            </a:r>
            <a:r>
              <a:rPr lang="en-US" sz="2000"/>
              <a:t> </a:t>
            </a:r>
            <a:r>
              <a:rPr lang="en-US" sz="2000" err="1"/>
              <a:t>SendMode</a:t>
            </a:r>
            <a:r>
              <a:rPr lang="en-US" sz="2000"/>
              <a:t> option for messages and </a:t>
            </a:r>
            <a:r>
              <a:rPr lang="en-US" sz="2000">
                <a:latin typeface="Courier New" panose="02070309020205020404" pitchFamily="49" charset="0"/>
                <a:cs typeface="Courier New" panose="02070309020205020404" pitchFamily="49" charset="0"/>
              </a:rPr>
              <a:t>Block</a:t>
            </a:r>
            <a:r>
              <a:rPr lang="en-US" sz="2000"/>
              <a:t> for appointments.</a:t>
            </a:r>
            <a:br>
              <a:rPr lang="en-US" sz="2000"/>
            </a:br>
            <a:endParaRPr lang="en-US" sz="2000">
              <a:ea typeface="Calibri" panose="020F0502020204030204"/>
              <a:cs typeface="Calibri" panose="020F0502020204030204"/>
            </a:endParaRP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endParaRPr lang="en-US" sz="2000"/>
          </a:p>
        </p:txBody>
      </p:sp>
      <p:pic>
        <p:nvPicPr>
          <p:cNvPr id="2" name="Picture 2" descr="Outlook Smart Alerts prompting the user to add a required color category to the appointment.">
            <a:extLst>
              <a:ext uri="{FF2B5EF4-FFF2-40B4-BE49-F238E27FC236}">
                <a16:creationId xmlns:a16="http://schemas.microsoft.com/office/drawing/2014/main" id="{E9FCFAB9-6C55-54CC-6127-F150E8B0FA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52330" y="1875100"/>
            <a:ext cx="4738918" cy="3103990"/>
          </a:xfrm>
          <a:prstGeom prst="rect">
            <a:avLst/>
          </a:prstGeom>
          <a:effectLst>
            <a:outerShdw blurRad="406400" dist="317500" dir="5400000" sx="89000" sy="89000" rotWithShape="0">
              <a:prstClr val="black">
                <a:alpha val="15000"/>
              </a:prstClr>
            </a:outerShdw>
          </a:effectLst>
        </p:spPr>
      </p:pic>
      <p:sp>
        <p:nvSpPr>
          <p:cNvPr id="3" name="TextBox 2">
            <a:extLst>
              <a:ext uri="{FF2B5EF4-FFF2-40B4-BE49-F238E27FC236}">
                <a16:creationId xmlns:a16="http://schemas.microsoft.com/office/drawing/2014/main" id="{DB8272DB-1A63-9CBC-9813-B4CB6C0DE59D}"/>
              </a:ext>
            </a:extLst>
          </p:cNvPr>
          <p:cNvSpPr txBox="1"/>
          <p:nvPr/>
        </p:nvSpPr>
        <p:spPr>
          <a:xfrm>
            <a:off x="1197863" y="5772051"/>
            <a:ext cx="10931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Segoe UI"/>
                <a:cs typeface="Segoe UI"/>
              </a:rPr>
              <a:t>Sample: </a:t>
            </a:r>
            <a:r>
              <a:rPr lang="en-US" dirty="0">
                <a:solidFill>
                  <a:srgbClr val="0563C1"/>
                </a:solidFill>
                <a:latin typeface="Calibri Light"/>
                <a:cs typeface="Segoe UI"/>
                <a:hlinkClick r:id="rId4"/>
              </a:rPr>
              <a:t>https://github.com/OfficeDev/Office-Add-in-samples/tree/main/Samples/outlook-check-item-categories</a:t>
            </a:r>
            <a:endParaRPr lang="en-US" dirty="0"/>
          </a:p>
        </p:txBody>
      </p:sp>
    </p:spTree>
    <p:extLst>
      <p:ext uri="{BB962C8B-B14F-4D97-AF65-F5344CB8AC3E}">
        <p14:creationId xmlns:p14="http://schemas.microsoft.com/office/powerpoint/2010/main" val="13852219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1197864" y="901283"/>
            <a:ext cx="4898135" cy="1346693"/>
          </a:xfrm>
          <a:prstGeom prst="rect">
            <a:avLst/>
          </a:prstGeo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Key parts of the manifest</a:t>
            </a:r>
            <a:endParaRPr lang="en-US">
              <a:ea typeface="+mj-ea"/>
              <a:cs typeface="+mj-cs"/>
            </a:endParaRPr>
          </a:p>
        </p:txBody>
      </p:sp>
      <p:sp>
        <p:nvSpPr>
          <p:cNvPr id="26" name="Rectangle 22">
            <a:extLst>
              <a:ext uri="{FF2B5EF4-FFF2-40B4-BE49-F238E27FC236}">
                <a16:creationId xmlns:a16="http://schemas.microsoft.com/office/drawing/2014/main" id="{067CFD9A-AD7C-42E8-898D-F51A83B12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09EA5D-A636-3586-039E-92DCEE06EA35}"/>
              </a:ext>
            </a:extLst>
          </p:cNvPr>
          <p:cNvSpPr txBox="1"/>
          <p:nvPr/>
        </p:nvSpPr>
        <p:spPr>
          <a:xfrm>
            <a:off x="1197865" y="2215221"/>
            <a:ext cx="4897714" cy="234243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indent="-285750">
              <a:buFont typeface="Arial"/>
              <a:buChar char="•"/>
            </a:pPr>
            <a:r>
              <a:rPr lang="en-US" sz="2000" dirty="0"/>
              <a:t>Uses the </a:t>
            </a:r>
            <a:r>
              <a:rPr lang="en-US" sz="2000" b="1" dirty="0">
                <a:latin typeface="Courier New"/>
                <a:cs typeface="Courier New"/>
              </a:rPr>
              <a:t>&lt;</a:t>
            </a:r>
            <a:r>
              <a:rPr lang="en-US" sz="2000" b="1" dirty="0" err="1">
                <a:latin typeface="Courier New"/>
                <a:cs typeface="Courier New"/>
              </a:rPr>
              <a:t>LaunchEvents</a:t>
            </a:r>
            <a:r>
              <a:rPr lang="en-US" sz="2000" b="1" dirty="0">
                <a:latin typeface="Courier New"/>
                <a:cs typeface="Courier New"/>
              </a:rPr>
              <a:t>&gt;</a:t>
            </a:r>
            <a:r>
              <a:rPr lang="en-US" sz="2000" dirty="0"/>
              <a:t> element in the manifest.</a:t>
            </a:r>
            <a:endParaRPr lang="en-US" sz="2000" dirty="0">
              <a:ea typeface="+mn-lt"/>
              <a:cs typeface="+mn-lt"/>
            </a:endParaRPr>
          </a:p>
          <a:p>
            <a:pPr marL="285750" indent="-285750">
              <a:buFont typeface="Arial"/>
              <a:buChar char="•"/>
            </a:pPr>
            <a:endParaRPr lang="en-US" sz="2000" dirty="0">
              <a:ea typeface="+mn-lt"/>
              <a:cs typeface="+mn-lt"/>
            </a:endParaRPr>
          </a:p>
          <a:p>
            <a:pPr marL="285750" indent="-285750">
              <a:buFont typeface="Arial"/>
              <a:buChar char="•"/>
            </a:pPr>
            <a:r>
              <a:rPr lang="en-US" sz="2000" b="1" dirty="0"/>
              <a:t>Three </a:t>
            </a:r>
            <a:r>
              <a:rPr lang="en-US" sz="2000" b="1" dirty="0" err="1"/>
              <a:t>SendMode</a:t>
            </a:r>
            <a:r>
              <a:rPr lang="en-US" sz="2000" b="1" dirty="0"/>
              <a:t> options </a:t>
            </a:r>
            <a:r>
              <a:rPr lang="en-US" sz="2000" dirty="0"/>
              <a:t>available.</a:t>
            </a:r>
            <a:endParaRPr lang="en-US" sz="2000" dirty="0">
              <a:ea typeface="+mn-lt"/>
              <a:cs typeface="+mn-lt"/>
            </a:endParaRPr>
          </a:p>
          <a:p>
            <a:pPr marL="742950" lvl="1" indent="-285750">
              <a:buFont typeface="Arial,Sans-Serif"/>
              <a:buChar char="•"/>
            </a:pPr>
            <a:r>
              <a:rPr lang="en-US" sz="2000" dirty="0" err="1">
                <a:latin typeface="Courier New"/>
                <a:cs typeface="Courier New"/>
              </a:rPr>
              <a:t>PromptUser</a:t>
            </a:r>
            <a:endParaRPr lang="en-US" sz="2000" dirty="0">
              <a:ea typeface="+mn-lt"/>
              <a:cs typeface="+mn-lt"/>
            </a:endParaRPr>
          </a:p>
          <a:p>
            <a:pPr marL="742950" lvl="1" indent="-285750">
              <a:buFont typeface="Arial,Sans-Serif"/>
              <a:buChar char="•"/>
            </a:pPr>
            <a:r>
              <a:rPr lang="en-US" sz="2000" dirty="0" err="1">
                <a:latin typeface="Courier New"/>
                <a:cs typeface="Courier New"/>
              </a:rPr>
              <a:t>SoftBlock</a:t>
            </a:r>
            <a:endParaRPr lang="en-US" sz="2000" dirty="0">
              <a:ea typeface="+mn-lt"/>
              <a:cs typeface="+mn-lt"/>
            </a:endParaRPr>
          </a:p>
          <a:p>
            <a:pPr marL="742950" lvl="1" indent="-285750">
              <a:buFont typeface="Arial,Sans-Serif"/>
              <a:buChar char="•"/>
            </a:pPr>
            <a:r>
              <a:rPr lang="en-US" sz="2000" dirty="0">
                <a:latin typeface="Courier New"/>
                <a:cs typeface="Courier New"/>
              </a:rPr>
              <a:t>Block</a:t>
            </a:r>
            <a:br>
              <a:rPr lang="en-US" sz="2000" dirty="0"/>
            </a:br>
            <a:endParaRPr lang="en-US" sz="2000" dirty="0">
              <a:ea typeface="Calibri" panose="020F0502020204030204"/>
              <a:cs typeface="Calibri" panose="020F0502020204030204"/>
            </a:endParaRP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pic>
        <p:nvPicPr>
          <p:cNvPr id="5" name="Picture 2" descr="The LaunchEvent element in the manifest configures the add-in to activate on the OnNewMessageCompose, OnNewAppointmentOrganizer, OnMessageSend, and OnAppointmentSend events.">
            <a:extLst>
              <a:ext uri="{FF2B5EF4-FFF2-40B4-BE49-F238E27FC236}">
                <a16:creationId xmlns:a16="http://schemas.microsoft.com/office/drawing/2014/main" id="{F640A177-4188-316B-99FB-4EAA2C5EEF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9953" y="4802545"/>
            <a:ext cx="6671872" cy="11638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1532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1197863" y="895038"/>
            <a:ext cx="6172299" cy="1359184"/>
          </a:xfrm>
          <a:prstGeom prst="rect">
            <a:avLst/>
          </a:prstGeo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Key parts of the event handler</a:t>
            </a:r>
            <a:endParaRPr lang="en-US">
              <a:solidFill>
                <a:schemeClr val="tx1"/>
              </a:solidFill>
              <a:ea typeface="+mj-ea"/>
              <a:cs typeface="+mj-cs"/>
            </a:endParaRPr>
          </a:p>
        </p:txBody>
      </p:sp>
      <p:sp>
        <p:nvSpPr>
          <p:cNvPr id="26" name="Rectangle 22">
            <a:extLst>
              <a:ext uri="{FF2B5EF4-FFF2-40B4-BE49-F238E27FC236}">
                <a16:creationId xmlns:a16="http://schemas.microsoft.com/office/drawing/2014/main" id="{067CFD9A-AD7C-42E8-898D-F51A83B12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3702D1-1DD0-4874-A845-2B7AF53416EB}"/>
              </a:ext>
            </a:extLst>
          </p:cNvPr>
          <p:cNvSpPr txBox="1"/>
          <p:nvPr/>
        </p:nvSpPr>
        <p:spPr>
          <a:xfrm>
            <a:off x="1219325" y="2071039"/>
            <a:ext cx="93482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panose="020F0502020204030204"/>
                <a:cs typeface="Calibri" panose="020F0502020204030204"/>
              </a:rPr>
              <a:t>Uses the </a:t>
            </a:r>
            <a:r>
              <a:rPr lang="en-US" sz="2000" b="1" err="1">
                <a:latin typeface="Courier New"/>
                <a:ea typeface="Calibri" panose="020F0502020204030204"/>
                <a:cs typeface="Calibri" panose="020F0502020204030204"/>
              </a:rPr>
              <a:t>Office.actions.associate</a:t>
            </a:r>
            <a:r>
              <a:rPr lang="en-US" sz="2000">
                <a:ea typeface="Calibri" panose="020F0502020204030204"/>
                <a:cs typeface="Calibri" panose="020F0502020204030204"/>
              </a:rPr>
              <a:t> method to register the event handlers.</a:t>
            </a:r>
          </a:p>
        </p:txBody>
      </p:sp>
      <p:pic>
        <p:nvPicPr>
          <p:cNvPr id="6" name="Picture 2" descr="Office.actions.associate maps the function ID in the manifest to the JavaScript event handler.">
            <a:extLst>
              <a:ext uri="{FF2B5EF4-FFF2-40B4-BE49-F238E27FC236}">
                <a16:creationId xmlns:a16="http://schemas.microsoft.com/office/drawing/2014/main" id="{75FF9791-2140-0A99-A878-2FC3D5A14C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71150" y="2637607"/>
            <a:ext cx="5728740" cy="850688"/>
          </a:xfrm>
          <a:prstGeom prst="rect">
            <a:avLst/>
          </a:prstGeom>
        </p:spPr>
      </p:pic>
      <p:pic>
        <p:nvPicPr>
          <p:cNvPr id="8" name="Picture 4" descr="The event.completed method indicates that the handler has completed running the code.">
            <a:extLst>
              <a:ext uri="{FF2B5EF4-FFF2-40B4-BE49-F238E27FC236}">
                <a16:creationId xmlns:a16="http://schemas.microsoft.com/office/drawing/2014/main" id="{E5654231-1DFC-4C7E-4DFE-FA23CD0D51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70220" y="4352065"/>
            <a:ext cx="5728720" cy="208874"/>
          </a:xfrm>
          <a:prstGeom prst="rect">
            <a:avLst/>
          </a:prstGeom>
        </p:spPr>
      </p:pic>
      <p:sp>
        <p:nvSpPr>
          <p:cNvPr id="12" name="TextBox 11">
            <a:extLst>
              <a:ext uri="{FF2B5EF4-FFF2-40B4-BE49-F238E27FC236}">
                <a16:creationId xmlns:a16="http://schemas.microsoft.com/office/drawing/2014/main" id="{663FC10F-B4AB-96BA-4475-AE68105A6428}"/>
              </a:ext>
            </a:extLst>
          </p:cNvPr>
          <p:cNvSpPr txBox="1"/>
          <p:nvPr/>
        </p:nvSpPr>
        <p:spPr>
          <a:xfrm>
            <a:off x="1219324" y="3769924"/>
            <a:ext cx="93482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panose="020F0502020204030204"/>
                <a:cs typeface="Calibri" panose="020F0502020204030204"/>
              </a:rPr>
              <a:t>Calls </a:t>
            </a:r>
            <a:r>
              <a:rPr lang="en-US" sz="2000">
                <a:latin typeface="Calibri"/>
                <a:ea typeface="Calibri" panose="020F0502020204030204"/>
                <a:cs typeface="Calibri" panose="020F0502020204030204"/>
              </a:rPr>
              <a:t>the </a:t>
            </a:r>
            <a:r>
              <a:rPr lang="en-US" sz="2000" b="1" err="1">
                <a:latin typeface="Courier New"/>
                <a:ea typeface="Calibri" panose="020F0502020204030204"/>
                <a:cs typeface="Calibri" panose="020F0502020204030204"/>
              </a:rPr>
              <a:t>event.completed</a:t>
            </a:r>
            <a:r>
              <a:rPr lang="en-US" sz="2000">
                <a:latin typeface="Courier New"/>
                <a:ea typeface="Calibri" panose="020F0502020204030204"/>
                <a:cs typeface="Calibri" panose="020F0502020204030204"/>
              </a:rPr>
              <a:t> </a:t>
            </a:r>
            <a:r>
              <a:rPr lang="en-US" sz="2000">
                <a:latin typeface="calibri"/>
                <a:cs typeface="Calibri" panose="020F0502020204030204"/>
              </a:rPr>
              <a:t>method to indicate handler code completion.</a:t>
            </a:r>
            <a:endParaRPr lang="en-US" sz="2000">
              <a:ea typeface="Calibri"/>
              <a:cs typeface="Calibri"/>
            </a:endParaRPr>
          </a:p>
        </p:txBody>
      </p:sp>
    </p:spTree>
    <p:extLst>
      <p:ext uri="{BB962C8B-B14F-4D97-AF65-F5344CB8AC3E}">
        <p14:creationId xmlns:p14="http://schemas.microsoft.com/office/powerpoint/2010/main" val="15539734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5">
            <a:hlinkClick r:id="" action="ppaction://media"/>
            <a:extLst>
              <a:ext uri="{FF2B5EF4-FFF2-40B4-BE49-F238E27FC236}">
                <a16:creationId xmlns:a16="http://schemas.microsoft.com/office/drawing/2014/main" id="{D32028CB-F568-AA19-5EA2-83797C72BE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1200" y="0"/>
            <a:ext cx="10769600" cy="6858000"/>
          </a:xfrm>
          <a:prstGeom prst="rect">
            <a:avLst/>
          </a:prstGeom>
        </p:spPr>
      </p:pic>
    </p:spTree>
    <p:extLst>
      <p:ext uri="{BB962C8B-B14F-4D97-AF65-F5344CB8AC3E}">
        <p14:creationId xmlns:p14="http://schemas.microsoft.com/office/powerpoint/2010/main" val="70084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594360" y="637125"/>
            <a:ext cx="3802276" cy="5256371"/>
          </a:xfr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800" kern="1200">
                <a:solidFill>
                  <a:schemeClr val="bg1"/>
                </a:solidFill>
                <a:latin typeface="+mj-lt"/>
                <a:ea typeface="+mj-ea"/>
                <a:cs typeface="+mj-cs"/>
              </a:rPr>
              <a:t>Resources</a:t>
            </a:r>
          </a:p>
        </p:txBody>
      </p:sp>
      <p:graphicFrame>
        <p:nvGraphicFramePr>
          <p:cNvPr id="42" name="TextBox 39">
            <a:extLst>
              <a:ext uri="{FF2B5EF4-FFF2-40B4-BE49-F238E27FC236}">
                <a16:creationId xmlns:a16="http://schemas.microsoft.com/office/drawing/2014/main" id="{F75F42D2-4FB1-A0A0-1F15-967CA49B0417}"/>
              </a:ext>
            </a:extLst>
          </p:cNvPr>
          <p:cNvGraphicFramePr/>
          <p:nvPr>
            <p:extLst>
              <p:ext uri="{D42A27DB-BD31-4B8C-83A1-F6EECF244321}">
                <p14:modId xmlns:p14="http://schemas.microsoft.com/office/powerpoint/2010/main" val="58272300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2141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27337" y="856133"/>
            <a:ext cx="11104001" cy="1721801"/>
          </a:xfrm>
        </p:spPr>
        <p:txBody>
          <a:bodyPr lIns="0" tIns="0" rIns="0" bIns="0" anchor="t"/>
          <a:lstStyle/>
          <a:p>
            <a:r>
              <a:rPr lang="en-US" sz="4000" dirty="0">
                <a:latin typeface="Segoe UI Semibold"/>
                <a:cs typeface="Segoe UI Semibold"/>
              </a:rPr>
              <a:t>Demo: Using </a:t>
            </a:r>
            <a:r>
              <a:rPr lang="en-US" sz="4000" dirty="0" err="1">
                <a:latin typeface="Segoe UI Semibold"/>
                <a:cs typeface="Segoe UI Semibold"/>
              </a:rPr>
              <a:t>Blazor</a:t>
            </a:r>
            <a:r>
              <a:rPr lang="en-US" sz="4000" dirty="0">
                <a:latin typeface="Segoe UI Semibold"/>
                <a:cs typeface="Segoe UI Semibold"/>
              </a:rPr>
              <a:t> in a Microsoft Excel add-in</a:t>
            </a:r>
            <a:endParaRPr lang="en-US" sz="4400" dirty="0">
              <a:latin typeface="Segoe UI Semibold"/>
              <a:cs typeface="Segoe UI Semibold"/>
            </a:endParaRPr>
          </a:p>
        </p:txBody>
      </p:sp>
      <p:pic>
        <p:nvPicPr>
          <p:cNvPr id="7" name="Picture 6" descr="A person wearing glasses&#10;&#10;Description automatically generated">
            <a:extLst>
              <a:ext uri="{FF2B5EF4-FFF2-40B4-BE49-F238E27FC236}">
                <a16:creationId xmlns:a16="http://schemas.microsoft.com/office/drawing/2014/main" id="{5FD12203-B344-8C6E-ACCB-76804519D1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2131" y="3656785"/>
            <a:ext cx="1666613" cy="1659336"/>
          </a:xfrm>
          <a:prstGeom prst="rect">
            <a:avLst/>
          </a:prstGeom>
        </p:spPr>
      </p:pic>
      <p:sp>
        <p:nvSpPr>
          <p:cNvPr id="10" name="TextBox 9">
            <a:extLst>
              <a:ext uri="{FF2B5EF4-FFF2-40B4-BE49-F238E27FC236}">
                <a16:creationId xmlns:a16="http://schemas.microsoft.com/office/drawing/2014/main" id="{6D310D52-D8F1-EDB3-2BD6-9BEA6C111505}"/>
              </a:ext>
            </a:extLst>
          </p:cNvPr>
          <p:cNvSpPr txBox="1"/>
          <p:nvPr/>
        </p:nvSpPr>
        <p:spPr>
          <a:xfrm>
            <a:off x="610863" y="5415485"/>
            <a:ext cx="4850232" cy="400110"/>
          </a:xfrm>
          <a:prstGeom prst="rect">
            <a:avLst/>
          </a:prstGeom>
          <a:noFill/>
        </p:spPr>
        <p:txBody>
          <a:bodyPr wrap="square" lIns="91440" tIns="45720" rIns="91440" bIns="45720" anchor="t">
            <a:spAutoFit/>
          </a:bodyPr>
          <a:lstStyle/>
          <a:p>
            <a:r>
              <a:rPr lang="en-US" sz="2000" dirty="0">
                <a:solidFill>
                  <a:schemeClr val="bg1"/>
                </a:solidFill>
              </a:rPr>
              <a:t>Maarten van Stam: MVP Office Add-ins</a:t>
            </a:r>
            <a:endParaRPr lang="en-US" sz="2000" dirty="0">
              <a:solidFill>
                <a:schemeClr val="bg1"/>
              </a:solidFill>
              <a:cs typeface="Calibri"/>
            </a:endParaRPr>
          </a:p>
        </p:txBody>
      </p:sp>
    </p:spTree>
    <p:extLst>
      <p:ext uri="{BB962C8B-B14F-4D97-AF65-F5344CB8AC3E}">
        <p14:creationId xmlns:p14="http://schemas.microsoft.com/office/powerpoint/2010/main" val="2736459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3C8CB-4BF6-8261-D7D4-9EB18F0654D6}"/>
              </a:ext>
            </a:extLst>
          </p:cNvPr>
          <p:cNvSpPr txBox="1"/>
          <p:nvPr/>
        </p:nvSpPr>
        <p:spPr>
          <a:xfrm>
            <a:off x="1545336" y="813816"/>
            <a:ext cx="2186432" cy="369332"/>
          </a:xfrm>
          <a:prstGeom prst="rect">
            <a:avLst/>
          </a:prstGeom>
          <a:noFill/>
        </p:spPr>
        <p:txBody>
          <a:bodyPr wrap="none" rtlCol="0">
            <a:spAutoFit/>
          </a:bodyPr>
          <a:lstStyle/>
          <a:p>
            <a:r>
              <a:rPr lang="en-US"/>
              <a:t>Maarten’s slides here</a:t>
            </a:r>
          </a:p>
        </p:txBody>
      </p:sp>
    </p:spTree>
    <p:extLst>
      <p:ext uri="{BB962C8B-B14F-4D97-AF65-F5344CB8AC3E}">
        <p14:creationId xmlns:p14="http://schemas.microsoft.com/office/powerpoint/2010/main" val="29045454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Community spotlight</a:t>
            </a:r>
            <a:endParaRPr lang="en-US"/>
          </a:p>
        </p:txBody>
      </p:sp>
      <p:sp>
        <p:nvSpPr>
          <p:cNvPr id="3" name="Text Placeholder 2">
            <a:extLst>
              <a:ext uri="{FF2B5EF4-FFF2-40B4-BE49-F238E27FC236}">
                <a16:creationId xmlns:a16="http://schemas.microsoft.com/office/drawing/2014/main" id="{51AD0A37-407B-4D29-9D45-0374ABE5A817}"/>
              </a:ext>
            </a:extLst>
          </p:cNvPr>
          <p:cNvSpPr>
            <a:spLocks noGrp="1"/>
          </p:cNvSpPr>
          <p:nvPr>
            <p:ph type="body" sz="quarter" idx="11"/>
          </p:nvPr>
        </p:nvSpPr>
        <p:spPr>
          <a:xfrm>
            <a:off x="426721" y="2499191"/>
            <a:ext cx="6151531" cy="734266"/>
          </a:xfrm>
        </p:spPr>
        <p:txBody>
          <a:bodyPr lIns="0" tIns="0" rIns="0" bIns="0" anchor="t"/>
          <a:lstStyle/>
          <a:p>
            <a:r>
              <a:rPr lang="en-US" sz="4250">
                <a:latin typeface="Segoe UI Semibold"/>
                <a:cs typeface="Segoe UI Semibold"/>
              </a:rPr>
              <a:t>Thank you!</a:t>
            </a:r>
          </a:p>
          <a:p>
            <a:r>
              <a:rPr lang="en-US" sz="4250">
                <a:latin typeface="Segoe UI Semibold"/>
                <a:cs typeface="Segoe UI Semibold"/>
              </a:rPr>
              <a:t>Maarten van Stam</a:t>
            </a:r>
          </a:p>
          <a:p>
            <a:endParaRPr lang="en-US" sz="4250">
              <a:latin typeface="Segoe UI Semibold"/>
              <a:cs typeface="Segoe UI Semibold"/>
            </a:endParaRPr>
          </a:p>
        </p:txBody>
      </p:sp>
      <p:pic>
        <p:nvPicPr>
          <p:cNvPr id="1026" name="Picture 2">
            <a:extLst>
              <a:ext uri="{FF2B5EF4-FFF2-40B4-BE49-F238E27FC236}">
                <a16:creationId xmlns:a16="http://schemas.microsoft.com/office/drawing/2014/main" id="{5E90573D-2A2B-4925-B020-3E48A07D3B7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777334" y="1200718"/>
            <a:ext cx="17145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mmunity Contributor 2021">
            <a:extLst>
              <a:ext uri="{FF2B5EF4-FFF2-40B4-BE49-F238E27FC236}">
                <a16:creationId xmlns:a16="http://schemas.microsoft.com/office/drawing/2014/main" id="{75E653BF-B63E-4D71-8B91-5718240AB5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40096" y="3783957"/>
            <a:ext cx="2986088" cy="29860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C129E1-0951-35AD-26D0-B088E6429FC5}"/>
              </a:ext>
            </a:extLst>
          </p:cNvPr>
          <p:cNvSpPr/>
          <p:nvPr/>
        </p:nvSpPr>
        <p:spPr>
          <a:xfrm>
            <a:off x="214158" y="4638674"/>
            <a:ext cx="5887063" cy="9217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889"/>
              </a:spcBef>
            </a:pPr>
            <a:r>
              <a:rPr lang="en-US">
                <a:solidFill>
                  <a:schemeClr val="bg2">
                    <a:lumMod val="10000"/>
                  </a:schemeClr>
                </a:solidFill>
                <a:latin typeface="Segoe UI Semibold"/>
                <a:ea typeface="+mn-lt"/>
                <a:cs typeface="Segoe UI Semibold"/>
                <a:hlinkClick r:id="rId4"/>
              </a:rPr>
              <a:t>https://github.com/OfficeDev/Office-Add-in-samples</a:t>
            </a:r>
            <a:endParaRPr lang="en-US">
              <a:ea typeface="+mn-lt"/>
              <a:cs typeface="+mn-lt"/>
            </a:endParaRPr>
          </a:p>
          <a:p>
            <a:pPr>
              <a:lnSpc>
                <a:spcPct val="90000"/>
              </a:lnSpc>
              <a:spcBef>
                <a:spcPts val="889"/>
              </a:spcBef>
            </a:pPr>
            <a:r>
              <a:rPr lang="en-US">
                <a:solidFill>
                  <a:schemeClr val="bg2">
                    <a:lumMod val="10000"/>
                  </a:schemeClr>
                </a:solidFill>
                <a:latin typeface="Segoe UI Semibold"/>
                <a:ea typeface="+mn-lt"/>
                <a:cs typeface="Segoe UI Semibold"/>
                <a:hlinkClick r:id="rId5">
                  <a:extLst>
                    <a:ext uri="{A12FA001-AC4F-418D-AE19-62706E023703}">
                      <ahyp:hlinkClr xmlns:ahyp="http://schemas.microsoft.com/office/drawing/2018/hyperlinkcolor" val="tx"/>
                    </a:ext>
                  </a:extLst>
                </a:hlinkClick>
              </a:rPr>
              <a:t>https://pnp.github.io/recognitionprogram/</a:t>
            </a:r>
            <a:r>
              <a:rPr lang="en-US">
                <a:solidFill>
                  <a:schemeClr val="bg2">
                    <a:lumMod val="10000"/>
                  </a:schemeClr>
                </a:solidFill>
                <a:latin typeface="Segoe UI Semibold"/>
                <a:ea typeface="+mn-lt"/>
                <a:cs typeface="Segoe UI Semibold"/>
              </a:rPr>
              <a:t> </a:t>
            </a:r>
            <a:endParaRPr lang="en-US">
              <a:solidFill>
                <a:schemeClr val="bg2">
                  <a:lumMod val="10000"/>
                </a:schemeClr>
              </a:solidFill>
            </a:endParaRPr>
          </a:p>
        </p:txBody>
      </p:sp>
    </p:spTree>
    <p:extLst>
      <p:ext uri="{BB962C8B-B14F-4D97-AF65-F5344CB8AC3E}">
        <p14:creationId xmlns:p14="http://schemas.microsoft.com/office/powerpoint/2010/main" val="3418443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Community panels</a:t>
            </a:r>
            <a:endParaRPr lang="en-US"/>
          </a:p>
        </p:txBody>
      </p:sp>
      <p:graphicFrame>
        <p:nvGraphicFramePr>
          <p:cNvPr id="10" name="Table 9">
            <a:extLst>
              <a:ext uri="{FF2B5EF4-FFF2-40B4-BE49-F238E27FC236}">
                <a16:creationId xmlns:a16="http://schemas.microsoft.com/office/drawing/2014/main" id="{574DDF1A-93BC-E369-F5BC-AC2B0EB186E9}"/>
              </a:ext>
            </a:extLst>
          </p:cNvPr>
          <p:cNvGraphicFramePr>
            <a:graphicFrameLocks noGrp="1"/>
          </p:cNvGraphicFramePr>
          <p:nvPr>
            <p:extLst>
              <p:ext uri="{D42A27DB-BD31-4B8C-83A1-F6EECF244321}">
                <p14:modId xmlns:p14="http://schemas.microsoft.com/office/powerpoint/2010/main" val="1986319560"/>
              </p:ext>
            </p:extLst>
          </p:nvPr>
        </p:nvGraphicFramePr>
        <p:xfrm>
          <a:off x="614516" y="2212258"/>
          <a:ext cx="11070150" cy="3108960"/>
        </p:xfrm>
        <a:graphic>
          <a:graphicData uri="http://schemas.openxmlformats.org/drawingml/2006/table">
            <a:tbl>
              <a:tblPr firstRow="1" bandRow="1">
                <a:tableStyleId>{073A0DAA-6AF3-43AB-8588-CEC1D06C72B9}</a:tableStyleId>
              </a:tblPr>
              <a:tblGrid>
                <a:gridCol w="3291865">
                  <a:extLst>
                    <a:ext uri="{9D8B030D-6E8A-4147-A177-3AD203B41FA5}">
                      <a16:colId xmlns:a16="http://schemas.microsoft.com/office/drawing/2014/main" val="2014650578"/>
                    </a:ext>
                  </a:extLst>
                </a:gridCol>
                <a:gridCol w="7778285">
                  <a:extLst>
                    <a:ext uri="{9D8B030D-6E8A-4147-A177-3AD203B41FA5}">
                      <a16:colId xmlns:a16="http://schemas.microsoft.com/office/drawing/2014/main" val="1549858200"/>
                    </a:ext>
                  </a:extLst>
                </a:gridCol>
              </a:tblGrid>
              <a:tr h="356410">
                <a:tc>
                  <a:txBody>
                    <a:bodyPr/>
                    <a:lstStyle/>
                    <a:p>
                      <a:r>
                        <a:rPr lang="en-US" sz="2400">
                          <a:latin typeface="Segoe UI"/>
                          <a:cs typeface="Segoe UI"/>
                        </a:rPr>
                        <a:t>Panel</a:t>
                      </a:r>
                    </a:p>
                  </a:txBody>
                  <a:tcPr/>
                </a:tc>
                <a:tc>
                  <a:txBody>
                    <a:bodyPr/>
                    <a:lstStyle/>
                    <a:p>
                      <a:r>
                        <a:rPr lang="en-US" sz="2400">
                          <a:latin typeface="Segoe UI"/>
                          <a:cs typeface="Segoe UI"/>
                        </a:rPr>
                        <a:t>Link</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a:latin typeface="Segoe UI"/>
                          <a:cs typeface="Segoe UI"/>
                        </a:rPr>
                        <a:t>Outlook add-ins</a:t>
                      </a:r>
                      <a:endParaRPr lang="en-US" sz="2400">
                        <a:latin typeface="Segoe UI"/>
                        <a:cs typeface="Segoe UI"/>
                      </a:endParaRPr>
                    </a:p>
                  </a:txBody>
                  <a:tcPr/>
                </a:tc>
                <a:tc>
                  <a:txBody>
                    <a:bodyPr/>
                    <a:lstStyle/>
                    <a:p>
                      <a:pPr lvl="0">
                        <a:buNone/>
                      </a:pPr>
                      <a:r>
                        <a:rPr lang="en-US" sz="2400">
                          <a:latin typeface="Segoe UI"/>
                          <a:cs typeface="Segoe UI"/>
                          <a:hlinkClick r:id="rId2"/>
                        </a:rPr>
                        <a:t>https://ux.microsoft.com/Panel/OutlookAddinDeveloper</a:t>
                      </a:r>
                      <a:endParaRPr lang="en-US" sz="2400">
                        <a:latin typeface="Segoe UI"/>
                        <a:cs typeface="Segoe UI"/>
                      </a:endParaRPr>
                    </a:p>
                  </a:txBody>
                  <a:tcPr/>
                </a:tc>
                <a:extLst>
                  <a:ext uri="{0D108BD9-81ED-4DB2-BD59-A6C34878D82A}">
                    <a16:rowId xmlns:a16="http://schemas.microsoft.com/office/drawing/2014/main" val="646979704"/>
                  </a:ext>
                </a:extLst>
              </a:tr>
              <a:tr h="370840">
                <a:tc>
                  <a:txBody>
                    <a:bodyPr/>
                    <a:lstStyle/>
                    <a:p>
                      <a:r>
                        <a:rPr lang="en-US" sz="2400">
                          <a:latin typeface="Segoe UI"/>
                          <a:cs typeface="Segoe UI"/>
                        </a:rPr>
                        <a:t>Excel add-ins</a:t>
                      </a:r>
                    </a:p>
                  </a:txBody>
                  <a:tcPr/>
                </a:tc>
                <a:tc>
                  <a:txBody>
                    <a:bodyPr/>
                    <a:lstStyle/>
                    <a:p>
                      <a:pPr lvl="0">
                        <a:buNone/>
                      </a:pPr>
                      <a:r>
                        <a:rPr lang="en-US" sz="2400" b="0" i="0" u="none" strike="noStrike" noProof="0">
                          <a:hlinkClick r:id="rId3"/>
                        </a:rPr>
                        <a:t>https://ux.microsoft.com/Panel/ExcelAddinDeveloper</a:t>
                      </a:r>
                      <a:r>
                        <a:rPr lang="en-US" sz="2400" b="0" i="0" u="none" strike="noStrike" noProof="0"/>
                        <a:t> </a:t>
                      </a:r>
                    </a:p>
                  </a:txBody>
                  <a:tcPr/>
                </a:tc>
                <a:extLst>
                  <a:ext uri="{0D108BD9-81ED-4DB2-BD59-A6C34878D82A}">
                    <a16:rowId xmlns:a16="http://schemas.microsoft.com/office/drawing/2014/main" val="1687387376"/>
                  </a:ext>
                </a:extLst>
              </a:tr>
              <a:tr h="370840">
                <a:tc>
                  <a:txBody>
                    <a:bodyPr/>
                    <a:lstStyle/>
                    <a:p>
                      <a:r>
                        <a:rPr lang="en-US" sz="2400">
                          <a:latin typeface="Segoe UI"/>
                          <a:cs typeface="Segoe UI"/>
                        </a:rPr>
                        <a:t>Word add-ins</a:t>
                      </a:r>
                    </a:p>
                  </a:txBody>
                  <a:tcPr/>
                </a:tc>
                <a:tc>
                  <a:txBody>
                    <a:bodyPr/>
                    <a:lstStyle/>
                    <a:p>
                      <a:pPr lvl="0">
                        <a:buNone/>
                      </a:pPr>
                      <a:r>
                        <a:rPr lang="en-US" sz="2400" b="0" i="0" u="none" strike="noStrike" noProof="0">
                          <a:hlinkClick r:id="rId4"/>
                        </a:rPr>
                        <a:t>https://ux.microsoft.com/Panel/WordAddinDeveloper</a:t>
                      </a:r>
                      <a:r>
                        <a:rPr lang="en-US" sz="2400" b="0" i="0" u="none" strike="noStrike" noProof="0"/>
                        <a:t> </a:t>
                      </a:r>
                    </a:p>
                  </a:txBody>
                  <a:tcPr/>
                </a:tc>
                <a:extLst>
                  <a:ext uri="{0D108BD9-81ED-4DB2-BD59-A6C34878D82A}">
                    <a16:rowId xmlns:a16="http://schemas.microsoft.com/office/drawing/2014/main" val="1988641810"/>
                  </a:ext>
                </a:extLst>
              </a:tr>
              <a:tr h="370840">
                <a:tc>
                  <a:txBody>
                    <a:bodyPr/>
                    <a:lstStyle/>
                    <a:p>
                      <a:r>
                        <a:rPr lang="en-US" sz="2400">
                          <a:latin typeface="Segoe UI"/>
                          <a:cs typeface="Segoe UI"/>
                        </a:rPr>
                        <a:t>PowerPoint add-ins</a:t>
                      </a:r>
                    </a:p>
                  </a:txBody>
                  <a:tcPr/>
                </a:tc>
                <a:tc>
                  <a:txBody>
                    <a:bodyPr/>
                    <a:lstStyle/>
                    <a:p>
                      <a:pPr lvl="0">
                        <a:buNone/>
                      </a:pPr>
                      <a:r>
                        <a:rPr lang="en-US" sz="2400" b="0" i="0" u="none" strike="noStrike" noProof="0">
                          <a:hlinkClick r:id="rId5"/>
                        </a:rPr>
                        <a:t>https://ux.microsoft.com/Panel/PowerPointAddinDeveloper</a:t>
                      </a:r>
                      <a:r>
                        <a:rPr lang="en-US" sz="2400" b="0" i="0" u="none" strike="noStrike" noProof="0"/>
                        <a:t> </a:t>
                      </a:r>
                    </a:p>
                  </a:txBody>
                  <a:tcPr/>
                </a:tc>
                <a:extLst>
                  <a:ext uri="{0D108BD9-81ED-4DB2-BD59-A6C34878D82A}">
                    <a16:rowId xmlns:a16="http://schemas.microsoft.com/office/drawing/2014/main" val="2569973482"/>
                  </a:ext>
                </a:extLst>
              </a:tr>
              <a:tr h="370840">
                <a:tc>
                  <a:txBody>
                    <a:bodyPr/>
                    <a:lstStyle/>
                    <a:p>
                      <a:r>
                        <a:rPr lang="en-US" sz="2400">
                          <a:latin typeface="Segoe UI"/>
                          <a:cs typeface="Segoe UI"/>
                        </a:rPr>
                        <a:t>Samples and docs</a:t>
                      </a:r>
                    </a:p>
                  </a:txBody>
                  <a:tcPr/>
                </a:tc>
                <a:tc>
                  <a:txBody>
                    <a:bodyPr/>
                    <a:lstStyle/>
                    <a:p>
                      <a:r>
                        <a:rPr lang="en-US" sz="2400">
                          <a:latin typeface="Segoe UI"/>
                          <a:cs typeface="Segoe UI"/>
                          <a:hlinkClick r:id="rId6"/>
                        </a:rPr>
                        <a:t>https://ux.microsoft.com/Panel/OfficeAddinImproveSamplesDocs</a:t>
                      </a:r>
                      <a:r>
                        <a:rPr lang="en-US" sz="2400">
                          <a:latin typeface="Segoe UI"/>
                          <a:cs typeface="Segoe UI"/>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575644527"/>
                  </a:ext>
                </a:extLst>
              </a:tr>
            </a:tbl>
          </a:graphicData>
        </a:graphic>
      </p:graphicFrame>
    </p:spTree>
    <p:extLst>
      <p:ext uri="{BB962C8B-B14F-4D97-AF65-F5344CB8AC3E}">
        <p14:creationId xmlns:p14="http://schemas.microsoft.com/office/powerpoint/2010/main" val="262328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F501C-EB4E-4B52-9C27-E86C75723544}"/>
              </a:ext>
            </a:extLst>
          </p:cNvPr>
          <p:cNvSpPr>
            <a:spLocks noGrp="1"/>
          </p:cNvSpPr>
          <p:nvPr>
            <p:ph type="body" sz="quarter" idx="10"/>
          </p:nvPr>
        </p:nvSpPr>
        <p:spPr>
          <a:xfrm>
            <a:off x="596306" y="1424922"/>
            <a:ext cx="11203488" cy="1711238"/>
          </a:xfrm>
        </p:spPr>
        <p:txBody>
          <a:bodyPr vert="horz" wrap="square" lIns="146304" tIns="91440" rIns="146304" bIns="91440" rtlCol="0" anchor="t">
            <a:spAutoFit/>
          </a:bodyPr>
          <a:lstStyle/>
          <a:p>
            <a:pPr marL="223520" indent="-223520">
              <a:buFont typeface="Wingdings,Sans-Serif"/>
              <a:buChar char=""/>
            </a:pPr>
            <a:r>
              <a:rPr lang="en-US" sz="3200" dirty="0">
                <a:latin typeface="Segoe UI Semibold"/>
                <a:cs typeface="Segoe UI Semibold"/>
              </a:rPr>
              <a:t>Microsoft roadmap for One Outlook</a:t>
            </a:r>
          </a:p>
          <a:p>
            <a:pPr marL="223520" indent="-223520">
              <a:buFont typeface="Wingdings,Sans-Serif"/>
              <a:buChar char=""/>
            </a:pPr>
            <a:r>
              <a:rPr lang="en-US" sz="3200" dirty="0">
                <a:latin typeface="Segoe UI Semibold"/>
                <a:cs typeface="Segoe UI Semibold"/>
              </a:rPr>
              <a:t>Demo: Microsoft Outlook Smart Alerts</a:t>
            </a:r>
          </a:p>
          <a:p>
            <a:pPr marL="223520" indent="-223520">
              <a:buFont typeface="Wingdings,Sans-Serif"/>
              <a:buChar char=""/>
            </a:pPr>
            <a:r>
              <a:rPr lang="en-US" sz="3200" dirty="0">
                <a:latin typeface="Segoe UI Semibold"/>
                <a:cs typeface="Segoe UI Semibold"/>
              </a:rPr>
              <a:t>Demo: Using </a:t>
            </a:r>
            <a:r>
              <a:rPr lang="en-US" sz="3200" dirty="0" err="1">
                <a:latin typeface="Segoe UI Semibold"/>
                <a:cs typeface="Segoe UI Semibold"/>
              </a:rPr>
              <a:t>Blazor</a:t>
            </a:r>
            <a:r>
              <a:rPr lang="en-US" sz="3200" dirty="0">
                <a:latin typeface="Segoe UI Semibold"/>
                <a:cs typeface="Segoe UI Semibold"/>
              </a:rPr>
              <a:t> in a Microsoft Excel add-in</a:t>
            </a:r>
            <a:endParaRPr lang="en-US" sz="3600" dirty="0">
              <a:latin typeface="Segoe UI Semibold"/>
              <a:cs typeface="Segoe UI Semibold"/>
            </a:endParaRPr>
          </a:p>
        </p:txBody>
      </p:sp>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a:t>Agenda</a:t>
            </a:r>
          </a:p>
        </p:txBody>
      </p:sp>
      <p:pic>
        <p:nvPicPr>
          <p:cNvPr id="30" name="Picture 29" descr="A person wearing glasses&#10;&#10;Description automatically generated">
            <a:extLst>
              <a:ext uri="{FF2B5EF4-FFF2-40B4-BE49-F238E27FC236}">
                <a16:creationId xmlns:a16="http://schemas.microsoft.com/office/drawing/2014/main" id="{46D09B91-8073-AD5D-85C1-FB2A59E5A2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1711" y="3642832"/>
            <a:ext cx="1666613" cy="1659336"/>
          </a:xfrm>
          <a:prstGeom prst="rect">
            <a:avLst/>
          </a:prstGeom>
        </p:spPr>
      </p:pic>
      <p:sp>
        <p:nvSpPr>
          <p:cNvPr id="31" name="Rectangle 30">
            <a:extLst>
              <a:ext uri="{FF2B5EF4-FFF2-40B4-BE49-F238E27FC236}">
                <a16:creationId xmlns:a16="http://schemas.microsoft.com/office/drawing/2014/main" id="{AB47077A-9737-F786-E468-F6CC011AB841}"/>
              </a:ext>
            </a:extLst>
          </p:cNvPr>
          <p:cNvSpPr/>
          <p:nvPr/>
        </p:nvSpPr>
        <p:spPr>
          <a:xfrm>
            <a:off x="6329959" y="5346328"/>
            <a:ext cx="2093458" cy="369332"/>
          </a:xfrm>
          <a:prstGeom prst="rect">
            <a:avLst/>
          </a:prstGeom>
        </p:spPr>
        <p:txBody>
          <a:bodyPr wrap="none" lIns="91440" tIns="45720" rIns="91440" bIns="45720" anchor="t">
            <a:spAutoFit/>
          </a:bodyPr>
          <a:lstStyle/>
          <a:p>
            <a:pPr algn="ctr"/>
            <a:r>
              <a:rPr lang="en-US">
                <a:latin typeface="+mj-lt"/>
              </a:rPr>
              <a:t>Maarten van Stam</a:t>
            </a:r>
          </a:p>
        </p:txBody>
      </p:sp>
      <p:sp>
        <p:nvSpPr>
          <p:cNvPr id="32" name="Rectangle 31">
            <a:extLst>
              <a:ext uri="{FF2B5EF4-FFF2-40B4-BE49-F238E27FC236}">
                <a16:creationId xmlns:a16="http://schemas.microsoft.com/office/drawing/2014/main" id="{AD9F1789-6220-379A-445C-74C540228B30}"/>
              </a:ext>
            </a:extLst>
          </p:cNvPr>
          <p:cNvSpPr/>
          <p:nvPr/>
        </p:nvSpPr>
        <p:spPr>
          <a:xfrm>
            <a:off x="6544628" y="5670922"/>
            <a:ext cx="1664110" cy="307777"/>
          </a:xfrm>
          <a:prstGeom prst="rect">
            <a:avLst/>
          </a:prstGeom>
        </p:spPr>
        <p:txBody>
          <a:bodyPr wrap="none" anchor="t">
            <a:spAutoFit/>
          </a:bodyPr>
          <a:lstStyle/>
          <a:p>
            <a:pPr algn="ctr"/>
            <a:r>
              <a:rPr lang="en-US" sz="1400">
                <a:latin typeface="Calibri" panose="020F0502020204030204"/>
              </a:rPr>
              <a:t>MVP Office Add-ins</a:t>
            </a:r>
            <a:endParaRPr lang="en-US"/>
          </a:p>
        </p:txBody>
      </p:sp>
      <p:pic>
        <p:nvPicPr>
          <p:cNvPr id="5" name="Picture 4" descr="A person posing for a picture&#10;&#10;Description automatically generated with low confidence">
            <a:extLst>
              <a:ext uri="{FF2B5EF4-FFF2-40B4-BE49-F238E27FC236}">
                <a16:creationId xmlns:a16="http://schemas.microsoft.com/office/drawing/2014/main" id="{47E05A8C-3F72-2CE0-9936-8D62DAC1C0F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5224" y="3653060"/>
            <a:ext cx="1756059" cy="1647157"/>
          </a:xfrm>
          <a:prstGeom prst="rect">
            <a:avLst/>
          </a:prstGeom>
        </p:spPr>
      </p:pic>
      <p:sp>
        <p:nvSpPr>
          <p:cNvPr id="8" name="Rectangle 7">
            <a:extLst>
              <a:ext uri="{FF2B5EF4-FFF2-40B4-BE49-F238E27FC236}">
                <a16:creationId xmlns:a16="http://schemas.microsoft.com/office/drawing/2014/main" id="{0497DCA6-FB88-08A4-4B26-816D8C39473A}"/>
              </a:ext>
            </a:extLst>
          </p:cNvPr>
          <p:cNvSpPr/>
          <p:nvPr/>
        </p:nvSpPr>
        <p:spPr>
          <a:xfrm>
            <a:off x="1022945" y="5346328"/>
            <a:ext cx="1320618" cy="369332"/>
          </a:xfrm>
          <a:prstGeom prst="rect">
            <a:avLst/>
          </a:prstGeom>
        </p:spPr>
        <p:txBody>
          <a:bodyPr wrap="none" lIns="91440" tIns="45720" rIns="91440" bIns="45720" anchor="t">
            <a:spAutoFit/>
          </a:bodyPr>
          <a:lstStyle/>
          <a:p>
            <a:pPr algn="ctr"/>
            <a:r>
              <a:rPr lang="en-US" dirty="0">
                <a:latin typeface="+mj-lt"/>
              </a:rPr>
              <a:t>Nikita Mittal</a:t>
            </a:r>
          </a:p>
        </p:txBody>
      </p:sp>
      <p:sp>
        <p:nvSpPr>
          <p:cNvPr id="10" name="Rectangle 9">
            <a:extLst>
              <a:ext uri="{FF2B5EF4-FFF2-40B4-BE49-F238E27FC236}">
                <a16:creationId xmlns:a16="http://schemas.microsoft.com/office/drawing/2014/main" id="{1E4CEC9A-212D-C7B2-78E5-5F8D9EE06544}"/>
              </a:ext>
            </a:extLst>
          </p:cNvPr>
          <p:cNvSpPr/>
          <p:nvPr/>
        </p:nvSpPr>
        <p:spPr>
          <a:xfrm>
            <a:off x="703435" y="5670922"/>
            <a:ext cx="1959640" cy="307777"/>
          </a:xfrm>
          <a:prstGeom prst="rect">
            <a:avLst/>
          </a:prstGeom>
        </p:spPr>
        <p:txBody>
          <a:bodyPr wrap="none" anchor="t">
            <a:spAutoFit/>
          </a:bodyPr>
          <a:lstStyle/>
          <a:p>
            <a:pPr algn="ctr"/>
            <a:r>
              <a:rPr lang="en-US" sz="1400">
                <a:latin typeface="Calibri" panose="020F0502020204030204"/>
              </a:rPr>
              <a:t>Senior Product Manager</a:t>
            </a:r>
            <a:endParaRPr lang="en-US"/>
          </a:p>
        </p:txBody>
      </p:sp>
      <p:pic>
        <p:nvPicPr>
          <p:cNvPr id="12" name="Picture 11" descr="A picture containing mirror, reflection, image&#10;&#10;Description automatically generated">
            <a:extLst>
              <a:ext uri="{FF2B5EF4-FFF2-40B4-BE49-F238E27FC236}">
                <a16:creationId xmlns:a16="http://schemas.microsoft.com/office/drawing/2014/main" id="{70BBF773-80B1-5D53-2E51-F62557551A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78241" y="3546108"/>
            <a:ext cx="1756060" cy="1756060"/>
          </a:xfrm>
          <a:prstGeom prst="rect">
            <a:avLst/>
          </a:prstGeom>
        </p:spPr>
      </p:pic>
      <p:sp>
        <p:nvSpPr>
          <p:cNvPr id="21" name="Rectangle 20">
            <a:extLst>
              <a:ext uri="{FF2B5EF4-FFF2-40B4-BE49-F238E27FC236}">
                <a16:creationId xmlns:a16="http://schemas.microsoft.com/office/drawing/2014/main" id="{088D2D46-DE33-9613-7A82-89670A55E114}"/>
              </a:ext>
            </a:extLst>
          </p:cNvPr>
          <p:cNvSpPr/>
          <p:nvPr/>
        </p:nvSpPr>
        <p:spPr>
          <a:xfrm>
            <a:off x="4011704" y="5346328"/>
            <a:ext cx="1289135" cy="369332"/>
          </a:xfrm>
          <a:prstGeom prst="rect">
            <a:avLst/>
          </a:prstGeom>
        </p:spPr>
        <p:txBody>
          <a:bodyPr wrap="none" lIns="91440" tIns="45720" rIns="91440" bIns="45720" anchor="t">
            <a:spAutoFit/>
          </a:bodyPr>
          <a:lstStyle/>
          <a:p>
            <a:pPr algn="ctr"/>
            <a:r>
              <a:rPr lang="en-US" dirty="0">
                <a:latin typeface="+mj-lt"/>
              </a:rPr>
              <a:t>Sam Ramon</a:t>
            </a:r>
          </a:p>
        </p:txBody>
      </p:sp>
      <p:sp>
        <p:nvSpPr>
          <p:cNvPr id="23" name="Rectangle 22">
            <a:extLst>
              <a:ext uri="{FF2B5EF4-FFF2-40B4-BE49-F238E27FC236}">
                <a16:creationId xmlns:a16="http://schemas.microsoft.com/office/drawing/2014/main" id="{C9DBFC73-8C32-2A48-6FE7-80CEC4992AC3}"/>
              </a:ext>
            </a:extLst>
          </p:cNvPr>
          <p:cNvSpPr/>
          <p:nvPr/>
        </p:nvSpPr>
        <p:spPr>
          <a:xfrm>
            <a:off x="3973521" y="5670922"/>
            <a:ext cx="1365503" cy="307777"/>
          </a:xfrm>
          <a:prstGeom prst="rect">
            <a:avLst/>
          </a:prstGeom>
        </p:spPr>
        <p:txBody>
          <a:bodyPr wrap="none" anchor="t">
            <a:spAutoFit/>
          </a:bodyPr>
          <a:lstStyle/>
          <a:p>
            <a:pPr algn="ctr"/>
            <a:r>
              <a:rPr lang="en-US" sz="1400">
                <a:latin typeface="Calibri" panose="020F0502020204030204"/>
              </a:rPr>
              <a:t>Technical Writer</a:t>
            </a:r>
            <a:endParaRPr lang="en-US"/>
          </a:p>
        </p:txBody>
      </p:sp>
    </p:spTree>
    <p:extLst>
      <p:ext uri="{BB962C8B-B14F-4D97-AF65-F5344CB8AC3E}">
        <p14:creationId xmlns:p14="http://schemas.microsoft.com/office/powerpoint/2010/main" val="811644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Samples and docs panel</a:t>
            </a:r>
            <a:endParaRPr lang="en-US"/>
          </a:p>
        </p:txBody>
      </p:sp>
      <p:sp>
        <p:nvSpPr>
          <p:cNvPr id="3" name="Text Placeholder 2">
            <a:extLst>
              <a:ext uri="{FF2B5EF4-FFF2-40B4-BE49-F238E27FC236}">
                <a16:creationId xmlns:a16="http://schemas.microsoft.com/office/drawing/2014/main" id="{966010FA-D47B-FDF6-E154-91754293069F}"/>
              </a:ext>
            </a:extLst>
          </p:cNvPr>
          <p:cNvSpPr>
            <a:spLocks noGrp="1"/>
          </p:cNvSpPr>
          <p:nvPr>
            <p:ph type="body" sz="quarter" idx="11"/>
          </p:nvPr>
        </p:nvSpPr>
        <p:spPr>
          <a:xfrm>
            <a:off x="426721" y="2499191"/>
            <a:ext cx="6151531" cy="734266"/>
          </a:xfrm>
        </p:spPr>
        <p:txBody>
          <a:bodyPr lIns="0" tIns="0" rIns="0" bIns="0" anchor="t"/>
          <a:lstStyle/>
          <a:p>
            <a:endParaRPr lang="en-US" sz="4250"/>
          </a:p>
          <a:p>
            <a:endParaRPr lang="en-US" sz="4250">
              <a:latin typeface="Segoe UI Semibold"/>
              <a:cs typeface="Segoe UI Semibold"/>
            </a:endParaRPr>
          </a:p>
        </p:txBody>
      </p:sp>
      <p:sp>
        <p:nvSpPr>
          <p:cNvPr id="7" name="Rectangle 6">
            <a:extLst>
              <a:ext uri="{FF2B5EF4-FFF2-40B4-BE49-F238E27FC236}">
                <a16:creationId xmlns:a16="http://schemas.microsoft.com/office/drawing/2014/main" id="{C7DE6982-C9F2-28C7-9F5C-39263164C2FA}"/>
              </a:ext>
            </a:extLst>
          </p:cNvPr>
          <p:cNvSpPr/>
          <p:nvPr/>
        </p:nvSpPr>
        <p:spPr>
          <a:xfrm>
            <a:off x="3188416" y="2082287"/>
            <a:ext cx="8381998" cy="40189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b="1">
                <a:solidFill>
                  <a:schemeClr val="tx1"/>
                </a:solidFill>
                <a:ea typeface="Calibri"/>
                <a:cs typeface="Calibri"/>
              </a:rPr>
              <a:t>June 15th 8am PT (next Wednesday)</a:t>
            </a:r>
          </a:p>
          <a:p>
            <a:endParaRPr lang="en-US">
              <a:solidFill>
                <a:schemeClr val="tx1"/>
              </a:solidFill>
              <a:ea typeface="+mn-lt"/>
              <a:cs typeface="+mn-lt"/>
            </a:endParaRPr>
          </a:p>
          <a:p>
            <a:r>
              <a:rPr lang="en-US">
                <a:solidFill>
                  <a:schemeClr val="tx1"/>
                </a:solidFill>
                <a:ea typeface="+mn-lt"/>
                <a:cs typeface="+mn-lt"/>
              </a:rPr>
              <a:t>Please join us and let us know what you need most from samples for Office Add-ins.</a:t>
            </a:r>
          </a:p>
          <a:p>
            <a:endParaRPr lang="en-US">
              <a:solidFill>
                <a:schemeClr val="tx1"/>
              </a:solidFill>
              <a:ea typeface="+mn-lt"/>
              <a:cs typeface="+mn-lt"/>
            </a:endParaRPr>
          </a:p>
          <a:p>
            <a:r>
              <a:rPr lang="en-US" b="1">
                <a:solidFill>
                  <a:schemeClr val="tx1"/>
                </a:solidFill>
                <a:ea typeface="+mn-lt"/>
                <a:cs typeface="+mn-lt"/>
                <a:hlinkClick r:id="rId2">
                  <a:extLst>
                    <a:ext uri="{A12FA001-AC4F-418D-AE19-62706E023703}">
                      <ahyp:hlinkClr xmlns:ahyp="http://schemas.microsoft.com/office/drawing/2018/hyperlinkcolor" val="tx"/>
                    </a:ext>
                  </a:extLst>
                </a:hlinkClick>
              </a:rPr>
              <a:t>https://aka.ms/officeaddinsamples-join</a:t>
            </a:r>
            <a:endParaRPr lang="en-US" b="1">
              <a:solidFill>
                <a:schemeClr val="tx1"/>
              </a:solidFill>
            </a:endParaRPr>
          </a:p>
        </p:txBody>
      </p:sp>
    </p:spTree>
    <p:extLst>
      <p:ext uri="{BB962C8B-B14F-4D97-AF65-F5344CB8AC3E}">
        <p14:creationId xmlns:p14="http://schemas.microsoft.com/office/powerpoint/2010/main" val="143275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Is there a way to create spell-checking add-ins? We are currently trying to create some spellcheckers for small languages not supported officially by Microsoft. Is there a way to include them via office.js on all platforms and applications?</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This depends on what features you want to support. For example, you can't integrate with the built-in spellchecker to scan as the user types. But you can read document content, spellcheck it, and write document content with corrections. You can create one add-in for Word, Excel, and PowerPoint. For more information on how to configure multiple hosts in the manifest, see </a:t>
            </a:r>
            <a:r>
              <a:rPr lang="en-US">
                <a:solidFill>
                  <a:schemeClr val="tx1"/>
                </a:solidFill>
                <a:ea typeface="+mn-lt"/>
                <a:cs typeface="+mn-lt"/>
                <a:hlinkClick r:id="rId2"/>
              </a:rPr>
              <a:t>Specify Office applications and API requirements</a:t>
            </a:r>
            <a:r>
              <a:rPr lang="en-US">
                <a:solidFill>
                  <a:schemeClr val="tx1"/>
                </a:solidFill>
                <a:ea typeface="+mn-lt"/>
                <a:cs typeface="+mn-lt"/>
              </a:rPr>
              <a:t>. Also take a look at the </a:t>
            </a:r>
            <a:r>
              <a:rPr lang="en-US">
                <a:solidFill>
                  <a:schemeClr val="tx1"/>
                </a:solidFill>
                <a:ea typeface="+mn-lt"/>
                <a:cs typeface="+mn-lt"/>
                <a:hlinkClick r:id="rId3"/>
              </a:rPr>
              <a:t>Script Lab manifest</a:t>
            </a:r>
            <a:r>
              <a:rPr lang="en-US">
                <a:solidFill>
                  <a:schemeClr val="tx1"/>
                </a:solidFill>
                <a:ea typeface="+mn-lt"/>
                <a:cs typeface="+mn-lt"/>
              </a:rPr>
              <a:t> which supports multiple hosts. You'll need to create a separate add-in for Outlook.</a:t>
            </a:r>
          </a:p>
          <a:p>
            <a:endParaRPr lang="en-US">
              <a:solidFill>
                <a:schemeClr val="tx1"/>
              </a:solidFill>
              <a:ea typeface="+mn-lt"/>
              <a:cs typeface="+mn-lt"/>
            </a:endParaRPr>
          </a:p>
          <a:p>
            <a:r>
              <a:rPr lang="en-US">
                <a:solidFill>
                  <a:schemeClr val="tx1"/>
                </a:solidFill>
                <a:ea typeface="+mn-lt"/>
                <a:cs typeface="+mn-lt"/>
              </a:rPr>
              <a:t>If you need more information please let us know more about your scenario at either</a:t>
            </a:r>
          </a:p>
          <a:p>
            <a:r>
              <a:rPr lang="en-US">
                <a:solidFill>
                  <a:schemeClr val="tx1"/>
                </a:solidFill>
                <a:ea typeface="+mn-lt"/>
                <a:cs typeface="+mn-lt"/>
                <a:hlinkClick r:id="rId4"/>
              </a:rPr>
              <a:t>https://aka.ms/office-addins-dev-questions</a:t>
            </a:r>
            <a:r>
              <a:rPr lang="en-US">
                <a:solidFill>
                  <a:schemeClr val="tx1"/>
                </a:solidFill>
                <a:ea typeface="+mn-lt"/>
                <a:cs typeface="+mn-lt"/>
              </a:rPr>
              <a:t> </a:t>
            </a:r>
          </a:p>
          <a:p>
            <a:r>
              <a:rPr lang="en-US" b="1">
                <a:solidFill>
                  <a:schemeClr val="tx1"/>
                </a:solidFill>
                <a:ea typeface="+mn-lt"/>
                <a:cs typeface="+mn-lt"/>
              </a:rPr>
              <a:t>[office-</a:t>
            </a:r>
            <a:r>
              <a:rPr lang="en-US" b="1" err="1">
                <a:solidFill>
                  <a:schemeClr val="tx1"/>
                </a:solidFill>
                <a:ea typeface="+mn-lt"/>
                <a:cs typeface="+mn-lt"/>
              </a:rPr>
              <a:t>js</a:t>
            </a:r>
            <a:r>
              <a:rPr lang="en-US" b="1">
                <a:solidFill>
                  <a:schemeClr val="tx1"/>
                </a:solidFill>
                <a:ea typeface="+mn-lt"/>
                <a:cs typeface="+mn-lt"/>
              </a:rPr>
              <a:t>-dev] [office-</a:t>
            </a:r>
            <a:r>
              <a:rPr lang="en-US" b="1" err="1">
                <a:solidFill>
                  <a:schemeClr val="tx1"/>
                </a:solidFill>
                <a:ea typeface="+mn-lt"/>
                <a:cs typeface="+mn-lt"/>
              </a:rPr>
              <a:t>addins</a:t>
            </a:r>
            <a:r>
              <a:rPr lang="en-US" b="1">
                <a:solidFill>
                  <a:schemeClr val="tx1"/>
                </a:solidFill>
                <a:ea typeface="+mn-lt"/>
                <a:cs typeface="+mn-lt"/>
              </a:rPr>
              <a:t>-dev]</a:t>
            </a:r>
          </a:p>
          <a:p>
            <a:r>
              <a:rPr lang="en-US">
                <a:solidFill>
                  <a:schemeClr val="tx1"/>
                </a:solidFill>
                <a:ea typeface="+mn-lt"/>
                <a:cs typeface="+mn-lt"/>
              </a:rPr>
              <a:t>	- or - </a:t>
            </a:r>
          </a:p>
          <a:p>
            <a:r>
              <a:rPr lang="en-US">
                <a:solidFill>
                  <a:schemeClr val="tx1"/>
                </a:solidFill>
                <a:ea typeface="+mn-lt"/>
                <a:cs typeface="+mn-lt"/>
                <a:hlinkClick r:id="rId5"/>
              </a:rPr>
              <a:t>https://stackoverflow.com</a:t>
            </a:r>
            <a:r>
              <a:rPr lang="en-US">
                <a:solidFill>
                  <a:schemeClr val="tx1"/>
                </a:solidFill>
                <a:ea typeface="+mn-lt"/>
                <a:cs typeface="+mn-lt"/>
              </a:rPr>
              <a:t> </a:t>
            </a:r>
          </a:p>
          <a:p>
            <a:r>
              <a:rPr lang="en-US" b="1">
                <a:solidFill>
                  <a:schemeClr val="tx1"/>
                </a:solidFill>
                <a:ea typeface="+mn-lt"/>
                <a:cs typeface="+mn-lt"/>
              </a:rPr>
              <a:t>[office-</a:t>
            </a:r>
            <a:r>
              <a:rPr lang="en-US" b="1" err="1">
                <a:solidFill>
                  <a:schemeClr val="tx1"/>
                </a:solidFill>
                <a:ea typeface="+mn-lt"/>
                <a:cs typeface="+mn-lt"/>
              </a:rPr>
              <a:t>js</a:t>
            </a:r>
            <a:r>
              <a:rPr lang="en-US" b="1">
                <a:solidFill>
                  <a:schemeClr val="tx1"/>
                </a:solidFill>
                <a:ea typeface="+mn-lt"/>
                <a:cs typeface="+mn-lt"/>
              </a:rPr>
              <a:t>] [outlook-web-</a:t>
            </a:r>
            <a:r>
              <a:rPr lang="en-US" b="1" err="1">
                <a:solidFill>
                  <a:schemeClr val="tx1"/>
                </a:solidFill>
                <a:ea typeface="+mn-lt"/>
                <a:cs typeface="+mn-lt"/>
              </a:rPr>
              <a:t>addins</a:t>
            </a:r>
            <a:r>
              <a:rPr lang="en-US" b="1">
                <a:solidFill>
                  <a:schemeClr val="tx1"/>
                </a:solidFill>
                <a:ea typeface="+mn-lt"/>
                <a:cs typeface="+mn-lt"/>
              </a:rPr>
              <a:t>] [office-scripts]</a:t>
            </a:r>
          </a:p>
          <a:p>
            <a:endParaRPr lang="en-US">
              <a:solidFill>
                <a:schemeClr val="tx1"/>
              </a:solidFill>
              <a:ea typeface="+mn-lt"/>
              <a:cs typeface="+mn-lt"/>
            </a:endParaRPr>
          </a:p>
        </p:txBody>
      </p:sp>
    </p:spTree>
    <p:extLst>
      <p:ext uri="{BB962C8B-B14F-4D97-AF65-F5344CB8AC3E}">
        <p14:creationId xmlns:p14="http://schemas.microsoft.com/office/powerpoint/2010/main" val="9312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What plan is there for additional Events in Excel that will substantially improve its potential as a development platform? For example, Hyperlink clicked, Defined Name changed, Shape on-hover, etc...</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These Excel events are not on our roadmap. Please let us know more about your scenarios for these events by creating an idea request at </a:t>
            </a:r>
            <a:r>
              <a:rPr lang="en-US">
                <a:solidFill>
                  <a:schemeClr val="tx1"/>
                </a:solidFill>
                <a:ea typeface="+mn-lt"/>
                <a:cs typeface="+mn-lt"/>
                <a:hlinkClick r:id="rId2">
                  <a:extLst>
                    <a:ext uri="{A12FA001-AC4F-418D-AE19-62706E023703}">
                      <ahyp:hlinkClr xmlns:ahyp="http://schemas.microsoft.com/office/drawing/2018/hyperlinkcolor" val="tx"/>
                    </a:ext>
                  </a:extLst>
                </a:hlinkClick>
              </a:rPr>
              <a:t>https://aka.ms/m365dev-suggestions</a:t>
            </a:r>
            <a:r>
              <a:rPr lang="en-US">
                <a:solidFill>
                  <a:schemeClr val="tx1"/>
                </a:solidFill>
                <a:ea typeface="+mn-lt"/>
                <a:cs typeface="+mn-lt"/>
              </a:rPr>
              <a:t>.</a:t>
            </a:r>
          </a:p>
          <a:p>
            <a:endParaRPr lang="en-US">
              <a:solidFill>
                <a:schemeClr val="tx1"/>
              </a:solidFill>
              <a:ea typeface="+mn-lt"/>
              <a:cs typeface="+mn-lt"/>
            </a:endParaRPr>
          </a:p>
        </p:txBody>
      </p:sp>
    </p:spTree>
    <p:extLst>
      <p:ext uri="{BB962C8B-B14F-4D97-AF65-F5344CB8AC3E}">
        <p14:creationId xmlns:p14="http://schemas.microsoft.com/office/powerpoint/2010/main" val="3866641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Any update on improving the Office Add-in Ideas Management system?</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Yes, we are looking to move to GitHub, but the plan is not finalized. For now please continue submitting ideas at the current site at </a:t>
            </a:r>
            <a:r>
              <a:rPr lang="en-US">
                <a:solidFill>
                  <a:schemeClr val="tx1"/>
                </a:solidFill>
                <a:ea typeface="+mn-lt"/>
                <a:cs typeface="+mn-lt"/>
                <a:hlinkClick r:id="rId2"/>
              </a:rPr>
              <a:t>https://aka.ms/m365dev-suggestions</a:t>
            </a:r>
            <a:r>
              <a:rPr lang="en-US">
                <a:solidFill>
                  <a:schemeClr val="tx1"/>
                </a:solidFill>
                <a:ea typeface="+mn-lt"/>
                <a:cs typeface="+mn-lt"/>
              </a:rPr>
              <a:t>. We'll provide an update on the next community call.</a:t>
            </a:r>
          </a:p>
          <a:p>
            <a:endParaRPr lang="en-US">
              <a:solidFill>
                <a:schemeClr val="tx1"/>
              </a:solidFill>
              <a:ea typeface="+mn-lt"/>
              <a:cs typeface="+mn-lt"/>
            </a:endParaRPr>
          </a:p>
        </p:txBody>
      </p:sp>
    </p:spTree>
    <p:extLst>
      <p:ext uri="{BB962C8B-B14F-4D97-AF65-F5344CB8AC3E}">
        <p14:creationId xmlns:p14="http://schemas.microsoft.com/office/powerpoint/2010/main" val="4215370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24665417-9E69-50B3-FC10-1505CCE5A57A}"/>
              </a:ext>
            </a:extLst>
          </p:cNvPr>
          <p:cNvGraphicFramePr>
            <a:graphicFrameLocks noGrp="1"/>
          </p:cNvGraphicFramePr>
          <p:nvPr>
            <p:extLst>
              <p:ext uri="{D42A27DB-BD31-4B8C-83A1-F6EECF244321}">
                <p14:modId xmlns:p14="http://schemas.microsoft.com/office/powerpoint/2010/main" val="3499729138"/>
              </p:ext>
            </p:extLst>
          </p:nvPr>
        </p:nvGraphicFramePr>
        <p:xfrm>
          <a:off x="1472184" y="1608462"/>
          <a:ext cx="10122408" cy="4759960"/>
        </p:xfrm>
        <a:graphic>
          <a:graphicData uri="http://schemas.openxmlformats.org/drawingml/2006/table">
            <a:tbl>
              <a:tblPr firstRow="1" bandRow="1">
                <a:tableStyleId>{2D5ABB26-0587-4C30-8999-92F81FD0307C}</a:tableStyleId>
              </a:tblPr>
              <a:tblGrid>
                <a:gridCol w="786384">
                  <a:extLst>
                    <a:ext uri="{9D8B030D-6E8A-4147-A177-3AD203B41FA5}">
                      <a16:colId xmlns:a16="http://schemas.microsoft.com/office/drawing/2014/main" val="3500360107"/>
                    </a:ext>
                  </a:extLst>
                </a:gridCol>
                <a:gridCol w="2441448">
                  <a:extLst>
                    <a:ext uri="{9D8B030D-6E8A-4147-A177-3AD203B41FA5}">
                      <a16:colId xmlns:a16="http://schemas.microsoft.com/office/drawing/2014/main" val="613343397"/>
                    </a:ext>
                  </a:extLst>
                </a:gridCol>
                <a:gridCol w="6894576">
                  <a:extLst>
                    <a:ext uri="{9D8B030D-6E8A-4147-A177-3AD203B41FA5}">
                      <a16:colId xmlns:a16="http://schemas.microsoft.com/office/drawing/2014/main" val="3503939565"/>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79012057"/>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Documentation</a:t>
                      </a:r>
                      <a:endParaRPr lang="en-US" sz="2400">
                        <a:latin typeface="Segoe UI" panose="020B0502040204020203" pitchFamily="34" charset="0"/>
                        <a:cs typeface="Segoe UI" panose="020B0502040204020203" pitchFamily="34" charset="0"/>
                      </a:endParaRPr>
                    </a:p>
                  </a:txBody>
                  <a:tcPr/>
                </a:tc>
                <a:tc>
                  <a:txBody>
                    <a:bodyPr/>
                    <a:lstStyle/>
                    <a:p>
                      <a:pPr>
                        <a:buNone/>
                      </a:pPr>
                      <a:r>
                        <a:rPr lang="en-US" sz="2400" b="0" u="sng" kern="1200">
                          <a:solidFill>
                            <a:schemeClr val="dk1"/>
                          </a:solidFill>
                          <a:effectLst/>
                          <a:latin typeface="Segoe UI" panose="020B0502040204020203" pitchFamily="34" charset="0"/>
                          <a:cs typeface="Segoe UI" panose="020B0502040204020203" pitchFamily="34" charset="0"/>
                          <a:hlinkClick r:id="rId3"/>
                        </a:rPr>
                        <a:t>https://aka.ms/office-add-ins-docs</a:t>
                      </a:r>
                      <a:r>
                        <a:rPr lang="en-US" sz="2400" b="0" u="sng" kern="1200">
                          <a:solidFill>
                            <a:schemeClr val="dk1"/>
                          </a:solidFill>
                          <a:effectLst/>
                          <a:latin typeface="Segoe UI" panose="020B0502040204020203" pitchFamily="34" charset="0"/>
                          <a:cs typeface="Segoe UI" panose="020B0502040204020203" pitchFamily="34" charset="0"/>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14436529"/>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Quick starts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4"/>
                        </a:rPr>
                        <a:t>Outlook</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5"/>
                        </a:rPr>
                        <a:t>Excel</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6"/>
                        </a:rPr>
                        <a:t>Word</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7"/>
                        </a:rPr>
                        <a:t>PowerPoint</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137257855"/>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Script Lab</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8"/>
                        </a:rPr>
                        <a:t>https://aka.ms/getscriptlab</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795446554"/>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Samples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9"/>
                        </a:rPr>
                        <a:t>https://aka.ms/officeaddinsamples</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3856300112"/>
                  </a:ext>
                </a:extLst>
              </a:tr>
              <a:tr h="370840">
                <a:tc>
                  <a:txBody>
                    <a:bodyPr/>
                    <a:lstStyle/>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Microsoft 365 Developer Program</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10"/>
                        </a:rPr>
                        <a:t>https://aka.ms/M365devprogram</a:t>
                      </a:r>
                      <a:r>
                        <a:rPr lang="en-US" sz="2400">
                          <a:latin typeface="Segoe UI" panose="020B0502040204020203" pitchFamily="34" charset="0"/>
                          <a:cs typeface="Segoe UI" panose="020B0502040204020203" pitchFamily="34" charset="0"/>
                        </a:rPr>
                        <a:t> </a:t>
                      </a:r>
                    </a:p>
                    <a:p>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977239041"/>
                  </a:ext>
                </a:extLst>
              </a:tr>
              <a:tr h="370840">
                <a:tc>
                  <a:txBody>
                    <a:bodyPr/>
                    <a:lstStyle/>
                    <a:p>
                      <a:endParaRPr lang="en-US"/>
                    </a:p>
                    <a:p>
                      <a:endParaRPr lang="en-US"/>
                    </a:p>
                  </a:txBody>
                  <a:tcPr/>
                </a:tc>
                <a:tc>
                  <a:txBody>
                    <a:bodyPr/>
                    <a:lstStyle/>
                    <a:p>
                      <a:r>
                        <a:rPr lang="en-US" sz="2400">
                          <a:latin typeface="Segoe UI" panose="020B0502040204020203" pitchFamily="34" charset="0"/>
                          <a:cs typeface="Segoe UI" panose="020B0502040204020203" pitchFamily="34" charset="0"/>
                        </a:rPr>
                        <a:t>Office Scripts</a:t>
                      </a:r>
                    </a:p>
                  </a:txBody>
                  <a:tcPr/>
                </a:tc>
                <a:tc>
                  <a:txBody>
                    <a:bodyPr/>
                    <a:lstStyle/>
                    <a:p>
                      <a:r>
                        <a:rPr lang="en-US" sz="2400">
                          <a:latin typeface="Segoe UI" panose="020B0502040204020203" pitchFamily="34" charset="0"/>
                          <a:cs typeface="Segoe UI" panose="020B0502040204020203" pitchFamily="34" charset="0"/>
                          <a:hlinkClick r:id="rId11"/>
                        </a:rPr>
                        <a:t>aka.ms/office-scripts-docs</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329789468"/>
                  </a:ext>
                </a:extLst>
              </a:tr>
            </a:tbl>
          </a:graphicData>
        </a:graphic>
      </p:graphicFrame>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47966"/>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New to Office Add-ins?</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pic>
        <p:nvPicPr>
          <p:cNvPr id="3" name="Picture 2">
            <a:extLst>
              <a:ext uri="{FF2B5EF4-FFF2-40B4-BE49-F238E27FC236}">
                <a16:creationId xmlns:a16="http://schemas.microsoft.com/office/drawing/2014/main" id="{E47219AA-8041-EF05-43D9-C40E3411B041}"/>
              </a:ext>
            </a:extLst>
          </p:cNvPr>
          <p:cNvPicPr>
            <a:picLocks noChangeAspect="1"/>
          </p:cNvPicPr>
          <p:nvPr/>
        </p:nvPicPr>
        <p:blipFill>
          <a:blip r:embed="rId12"/>
          <a:stretch>
            <a:fillRect/>
          </a:stretch>
        </p:blipFill>
        <p:spPr>
          <a:xfrm>
            <a:off x="1492718" y="1917681"/>
            <a:ext cx="676369" cy="590632"/>
          </a:xfrm>
          <a:prstGeom prst="rect">
            <a:avLst/>
          </a:prstGeom>
        </p:spPr>
      </p:pic>
      <p:pic>
        <p:nvPicPr>
          <p:cNvPr id="5" name="Picture 4">
            <a:extLst>
              <a:ext uri="{FF2B5EF4-FFF2-40B4-BE49-F238E27FC236}">
                <a16:creationId xmlns:a16="http://schemas.microsoft.com/office/drawing/2014/main" id="{C2FF269F-69D0-41C0-E787-3CFA791B91E8}"/>
              </a:ext>
            </a:extLst>
          </p:cNvPr>
          <p:cNvPicPr>
            <a:picLocks noChangeAspect="1"/>
          </p:cNvPicPr>
          <p:nvPr/>
        </p:nvPicPr>
        <p:blipFill>
          <a:blip r:embed="rId13"/>
          <a:stretch>
            <a:fillRect/>
          </a:stretch>
        </p:blipFill>
        <p:spPr>
          <a:xfrm>
            <a:off x="1440024" y="3914107"/>
            <a:ext cx="695422" cy="552527"/>
          </a:xfrm>
          <a:prstGeom prst="rect">
            <a:avLst/>
          </a:prstGeom>
        </p:spPr>
      </p:pic>
      <p:pic>
        <p:nvPicPr>
          <p:cNvPr id="10" name="Picture 9">
            <a:extLst>
              <a:ext uri="{FF2B5EF4-FFF2-40B4-BE49-F238E27FC236}">
                <a16:creationId xmlns:a16="http://schemas.microsoft.com/office/drawing/2014/main" id="{997E1E2E-9B73-EACF-ECBE-864E4313AC5D}"/>
              </a:ext>
            </a:extLst>
          </p:cNvPr>
          <p:cNvPicPr>
            <a:picLocks noChangeAspect="1"/>
          </p:cNvPicPr>
          <p:nvPr/>
        </p:nvPicPr>
        <p:blipFill>
          <a:blip r:embed="rId14"/>
          <a:stretch>
            <a:fillRect/>
          </a:stretch>
        </p:blipFill>
        <p:spPr>
          <a:xfrm>
            <a:off x="1455209" y="2554460"/>
            <a:ext cx="695422" cy="724001"/>
          </a:xfrm>
          <a:prstGeom prst="rect">
            <a:avLst/>
          </a:prstGeom>
        </p:spPr>
      </p:pic>
      <p:pic>
        <p:nvPicPr>
          <p:cNvPr id="12" name="Picture 11">
            <a:extLst>
              <a:ext uri="{FF2B5EF4-FFF2-40B4-BE49-F238E27FC236}">
                <a16:creationId xmlns:a16="http://schemas.microsoft.com/office/drawing/2014/main" id="{3DEFC20D-2C45-0FA6-90CD-BD79526E5435}"/>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549142" y="3269825"/>
            <a:ext cx="568016" cy="568016"/>
          </a:xfrm>
          <a:prstGeom prst="rect">
            <a:avLst/>
          </a:prstGeom>
        </p:spPr>
      </p:pic>
      <p:pic>
        <p:nvPicPr>
          <p:cNvPr id="4" name="Picture 3">
            <a:extLst>
              <a:ext uri="{FF2B5EF4-FFF2-40B4-BE49-F238E27FC236}">
                <a16:creationId xmlns:a16="http://schemas.microsoft.com/office/drawing/2014/main" id="{CC193859-E11F-FE79-83EE-E386270CCE00}"/>
              </a:ext>
            </a:extLst>
          </p:cNvPr>
          <p:cNvPicPr>
            <a:picLocks noChangeAspect="1"/>
          </p:cNvPicPr>
          <p:nvPr/>
        </p:nvPicPr>
        <p:blipFill>
          <a:blip r:embed="rId16"/>
          <a:stretch>
            <a:fillRect/>
          </a:stretch>
        </p:blipFill>
        <p:spPr>
          <a:xfrm>
            <a:off x="1500929" y="5614600"/>
            <a:ext cx="666843" cy="714475"/>
          </a:xfrm>
          <a:prstGeom prst="rect">
            <a:avLst/>
          </a:prstGeom>
        </p:spPr>
      </p:pic>
      <p:pic>
        <p:nvPicPr>
          <p:cNvPr id="8" name="Picture 7">
            <a:extLst>
              <a:ext uri="{FF2B5EF4-FFF2-40B4-BE49-F238E27FC236}">
                <a16:creationId xmlns:a16="http://schemas.microsoft.com/office/drawing/2014/main" id="{88DB9257-463C-301D-D352-4C17C9C6C32A}"/>
              </a:ext>
            </a:extLst>
          </p:cNvPr>
          <p:cNvPicPr>
            <a:picLocks noChangeAspect="1"/>
          </p:cNvPicPr>
          <p:nvPr/>
        </p:nvPicPr>
        <p:blipFill>
          <a:blip r:embed="rId17"/>
          <a:stretch>
            <a:fillRect/>
          </a:stretch>
        </p:blipFill>
        <p:spPr>
          <a:xfrm>
            <a:off x="1559402" y="4733304"/>
            <a:ext cx="609685" cy="590632"/>
          </a:xfrm>
          <a:prstGeom prst="rect">
            <a:avLst/>
          </a:prstGeom>
        </p:spPr>
      </p:pic>
    </p:spTree>
    <p:extLst>
      <p:ext uri="{BB962C8B-B14F-4D97-AF65-F5344CB8AC3E}">
        <p14:creationId xmlns:p14="http://schemas.microsoft.com/office/powerpoint/2010/main" val="961206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Engage with the team </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graphicFrame>
        <p:nvGraphicFramePr>
          <p:cNvPr id="8" name="Table 7">
            <a:extLst>
              <a:ext uri="{FF2B5EF4-FFF2-40B4-BE49-F238E27FC236}">
                <a16:creationId xmlns:a16="http://schemas.microsoft.com/office/drawing/2014/main" id="{8BFDD43B-8C4D-B457-840E-EEE4580B8F0F}"/>
              </a:ext>
            </a:extLst>
          </p:cNvPr>
          <p:cNvGraphicFramePr>
            <a:graphicFrameLocks noGrp="1"/>
          </p:cNvGraphicFramePr>
          <p:nvPr>
            <p:extLst>
              <p:ext uri="{D42A27DB-BD31-4B8C-83A1-F6EECF244321}">
                <p14:modId xmlns:p14="http://schemas.microsoft.com/office/powerpoint/2010/main" val="1806433480"/>
              </p:ext>
            </p:extLst>
          </p:nvPr>
        </p:nvGraphicFramePr>
        <p:xfrm>
          <a:off x="859536" y="1623919"/>
          <a:ext cx="10332720" cy="3627120"/>
        </p:xfrm>
        <a:graphic>
          <a:graphicData uri="http://schemas.openxmlformats.org/drawingml/2006/table">
            <a:tbl>
              <a:tblPr firstRow="1" bandRow="1">
                <a:tableStyleId>{073A0DAA-6AF3-43AB-8588-CEC1D06C72B9}</a:tableStyleId>
              </a:tblPr>
              <a:tblGrid>
                <a:gridCol w="3941064">
                  <a:extLst>
                    <a:ext uri="{9D8B030D-6E8A-4147-A177-3AD203B41FA5}">
                      <a16:colId xmlns:a16="http://schemas.microsoft.com/office/drawing/2014/main" val="2014650578"/>
                    </a:ext>
                  </a:extLst>
                </a:gridCol>
                <a:gridCol w="6391656">
                  <a:extLst>
                    <a:ext uri="{9D8B030D-6E8A-4147-A177-3AD203B41FA5}">
                      <a16:colId xmlns:a16="http://schemas.microsoft.com/office/drawing/2014/main" val="1549858200"/>
                    </a:ext>
                  </a:extLst>
                </a:gridCol>
              </a:tblGrid>
              <a:tr h="356410">
                <a:tc>
                  <a:txBody>
                    <a:bodyPr/>
                    <a:lstStyle/>
                    <a:p>
                      <a:r>
                        <a:rPr lang="en-US" sz="2400">
                          <a:latin typeface="Segoe UI" panose="020B0502040204020203" pitchFamily="34" charset="0"/>
                          <a:cs typeface="Segoe UI" panose="020B0502040204020203" pitchFamily="34" charset="0"/>
                        </a:rPr>
                        <a:t>Engagement</a:t>
                      </a:r>
                    </a:p>
                  </a:txBody>
                  <a:tcPr/>
                </a:tc>
                <a:tc>
                  <a:txBody>
                    <a:bodyPr/>
                    <a:lstStyle/>
                    <a:p>
                      <a:r>
                        <a:rPr lang="en-US" sz="2400">
                          <a:latin typeface="Segoe UI" panose="020B0502040204020203" pitchFamily="34" charset="0"/>
                          <a:cs typeface="Segoe UI" panose="020B0502040204020203" pitchFamily="34" charset="0"/>
                        </a:rPr>
                        <a:t>Where to go</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a:latin typeface="Segoe UI" panose="020B0502040204020203" pitchFamily="34" charset="0"/>
                          <a:cs typeface="Segoe UI" panose="020B0502040204020203" pitchFamily="34" charset="0"/>
                        </a:rPr>
                        <a:t>Technical questions about Office Add-ins</a:t>
                      </a:r>
                      <a:endParaRPr lang="en-US" sz="2400">
                        <a:latin typeface="Segoe UI" panose="020B0502040204020203" pitchFamily="34" charset="0"/>
                        <a:cs typeface="Segoe UI" panose="020B0502040204020203" pitchFamily="34" charset="0"/>
                      </a:endParaRPr>
                    </a:p>
                  </a:txBody>
                  <a:tcPr/>
                </a:tc>
                <a:tc>
                  <a:txBody>
                    <a:bodyPr/>
                    <a:lstStyle/>
                    <a:p>
                      <a:pPr lvl="0">
                        <a:buNone/>
                      </a:pPr>
                      <a:r>
                        <a:rPr lang="en-US" sz="2400" u="sng" kern="1200">
                          <a:solidFill>
                            <a:schemeClr val="dk1"/>
                          </a:solidFill>
                          <a:effectLst/>
                          <a:latin typeface="Segoe UI" panose="020B0502040204020203" pitchFamily="34" charset="0"/>
                          <a:cs typeface="Segoe UI" panose="020B0502040204020203" pitchFamily="34" charset="0"/>
                          <a:hlinkClick r:id="rId3"/>
                        </a:rPr>
                        <a:t>https://aka.ms/office-addins-dev-questions</a:t>
                      </a:r>
                      <a:endParaRPr lang="en-US" sz="2400">
                        <a:latin typeface="Segoe UI" panose="020B0502040204020203" pitchFamily="34" charset="0"/>
                        <a:cs typeface="Segoe UI" panose="020B0502040204020203" pitchFamily="34" charset="0"/>
                      </a:endParaRPr>
                    </a:p>
                    <a:p>
                      <a:pPr lvl="0">
                        <a:buNone/>
                      </a:pPr>
                      <a:r>
                        <a:rPr lang="en-US" sz="2000" b="1" u="none" kern="1200">
                          <a:solidFill>
                            <a:schemeClr val="dk1"/>
                          </a:solidFill>
                          <a:effectLst/>
                          <a:latin typeface="Segoe UI" panose="020B0502040204020203" pitchFamily="34" charset="0"/>
                          <a:cs typeface="Segoe UI" panose="020B0502040204020203" pitchFamily="34" charset="0"/>
                        </a:rPr>
                        <a:t>[</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js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 [</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addins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a:t>
                      </a:r>
                    </a:p>
                    <a:p>
                      <a:pPr lvl="0">
                        <a:buNone/>
                      </a:pPr>
                      <a:endParaRPr lang="en-US" sz="2400">
                        <a:latin typeface="Segoe UI" panose="020B0502040204020203" pitchFamily="34" charset="0"/>
                        <a:cs typeface="Segoe UI" panose="020B0502040204020203" pitchFamily="34" charset="0"/>
                        <a:hlinkClick r:id="rId4"/>
                      </a:endParaRPr>
                    </a:p>
                    <a:p>
                      <a:r>
                        <a:rPr lang="en-US" sz="2400">
                          <a:latin typeface="Segoe UI" panose="020B0502040204020203" pitchFamily="34" charset="0"/>
                          <a:cs typeface="Segoe UI" panose="020B0502040204020203" pitchFamily="34" charset="0"/>
                          <a:hlinkClick r:id="rId4"/>
                        </a:rPr>
                        <a:t>https://stackoverflow.com</a:t>
                      </a:r>
                      <a:r>
                        <a:rPr lang="en-US" sz="2400">
                          <a:latin typeface="Segoe UI" panose="020B0502040204020203" pitchFamily="34" charset="0"/>
                          <a:cs typeface="Segoe UI" panose="020B0502040204020203" pitchFamily="34" charset="0"/>
                        </a:rPr>
                        <a:t> </a:t>
                      </a:r>
                    </a:p>
                    <a:p>
                      <a:r>
                        <a:rPr lang="en-US" sz="2000" b="1">
                          <a:latin typeface="Segoe UI" panose="020B0502040204020203" pitchFamily="34" charset="0"/>
                          <a:cs typeface="Segoe UI" panose="020B0502040204020203" pitchFamily="34" charset="0"/>
                        </a:rPr>
                        <a:t>[office-</a:t>
                      </a:r>
                      <a:r>
                        <a:rPr lang="en-US" sz="2000" b="1" err="1">
                          <a:latin typeface="Segoe UI" panose="020B0502040204020203" pitchFamily="34" charset="0"/>
                          <a:cs typeface="Segoe UI" panose="020B0502040204020203" pitchFamily="34" charset="0"/>
                        </a:rPr>
                        <a:t>js</a:t>
                      </a:r>
                      <a:r>
                        <a:rPr lang="en-US" sz="2000" b="1">
                          <a:latin typeface="Segoe UI" panose="020B0502040204020203" pitchFamily="34" charset="0"/>
                          <a:cs typeface="Segoe UI" panose="020B0502040204020203" pitchFamily="34" charset="0"/>
                        </a:rPr>
                        <a:t>] [outlook-web-</a:t>
                      </a:r>
                      <a:r>
                        <a:rPr lang="en-US" sz="2000" b="1" err="1">
                          <a:latin typeface="Segoe UI" panose="020B0502040204020203" pitchFamily="34" charset="0"/>
                          <a:cs typeface="Segoe UI" panose="020B0502040204020203" pitchFamily="34" charset="0"/>
                        </a:rPr>
                        <a:t>addins</a:t>
                      </a:r>
                      <a:r>
                        <a:rPr lang="en-US" sz="2000" b="1">
                          <a:latin typeface="Segoe UI" panose="020B0502040204020203" pitchFamily="34" charset="0"/>
                          <a:cs typeface="Segoe UI" panose="020B0502040204020203" pitchFamily="34" charset="0"/>
                        </a:rPr>
                        <a:t>] [office-scripts]</a:t>
                      </a:r>
                    </a:p>
                  </a:txBody>
                  <a:tcPr/>
                </a:tc>
                <a:extLst>
                  <a:ext uri="{0D108BD9-81ED-4DB2-BD59-A6C34878D82A}">
                    <a16:rowId xmlns:a16="http://schemas.microsoft.com/office/drawing/2014/main" val="646979704"/>
                  </a:ext>
                </a:extLst>
              </a:tr>
              <a:tr h="370840">
                <a:tc>
                  <a:txBody>
                    <a:bodyPr/>
                    <a:lstStyle/>
                    <a:p>
                      <a:r>
                        <a:rPr lang="en-US" sz="2400">
                          <a:latin typeface="Segoe UI" panose="020B0502040204020203" pitchFamily="34" charset="0"/>
                          <a:cs typeface="Segoe UI" panose="020B0502040204020203" pitchFamily="34" charset="0"/>
                        </a:rPr>
                        <a:t>Product bugs</a:t>
                      </a:r>
                    </a:p>
                  </a:txBody>
                  <a:tcPr/>
                </a:tc>
                <a:tc>
                  <a:txBody>
                    <a:bodyPr/>
                    <a:lstStyle/>
                    <a:p>
                      <a:r>
                        <a:rPr lang="en-US" sz="2400">
                          <a:latin typeface="Segoe UI" panose="020B0502040204020203" pitchFamily="34" charset="0"/>
                          <a:cs typeface="Segoe UI" panose="020B0502040204020203" pitchFamily="34" charset="0"/>
                          <a:hlinkClick r:id="rId5"/>
                        </a:rPr>
                        <a:t>https://github.com/OfficeDev/</a:t>
                      </a:r>
                      <a:r>
                        <a:rPr lang="en-US" sz="2400" b="1">
                          <a:latin typeface="Segoe UI" panose="020B0502040204020203" pitchFamily="34" charset="0"/>
                          <a:cs typeface="Segoe UI" panose="020B0502040204020203" pitchFamily="34" charset="0"/>
                          <a:hlinkClick r:id="rId5"/>
                        </a:rPr>
                        <a:t>office-js</a:t>
                      </a:r>
                      <a:r>
                        <a:rPr lang="en-US" sz="2400" b="1">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687387376"/>
                  </a:ext>
                </a:extLst>
              </a:tr>
              <a:tr h="370840">
                <a:tc>
                  <a:txBody>
                    <a:bodyPr/>
                    <a:lstStyle/>
                    <a:p>
                      <a:r>
                        <a:rPr lang="en-US" sz="2400">
                          <a:latin typeface="Segoe UI" panose="020B0502040204020203" pitchFamily="34" charset="0"/>
                          <a:cs typeface="Segoe UI" panose="020B0502040204020203" pitchFamily="34" charset="0"/>
                        </a:rPr>
                        <a:t>Feature requests and ideas</a:t>
                      </a:r>
                    </a:p>
                  </a:txBody>
                  <a:tcPr/>
                </a:tc>
                <a:tc>
                  <a:txBody>
                    <a:bodyPr/>
                    <a:lstStyle/>
                    <a:p>
                      <a:r>
                        <a:rPr lang="en-US" sz="2400" b="0" i="0" u="sng" strike="noStrike" kern="1200">
                          <a:solidFill>
                            <a:schemeClr val="dk1"/>
                          </a:solidFill>
                          <a:effectLst/>
                          <a:latin typeface="Segoe UI" panose="020B0502040204020203" pitchFamily="34" charset="0"/>
                          <a:ea typeface="+mn-ea"/>
                          <a:cs typeface="Segoe UI" panose="020B0502040204020203" pitchFamily="34" charset="0"/>
                          <a:hlinkClick r:id="rId6"/>
                        </a:rPr>
                        <a:t>https://aka.ms/m365dev-suggestions</a:t>
                      </a:r>
                      <a:endParaRPr lang="en-US" sz="2400" b="1">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988641810"/>
                  </a:ext>
                </a:extLst>
              </a:tr>
              <a:tr h="370840">
                <a:tc>
                  <a:txBody>
                    <a:bodyPr/>
                    <a:lstStyle/>
                    <a:p>
                      <a:r>
                        <a:rPr lang="en-US" sz="2400">
                          <a:latin typeface="Segoe UI" panose="020B0502040204020203" pitchFamily="34" charset="0"/>
                          <a:cs typeface="Segoe UI" panose="020B0502040204020203" pitchFamily="34" charset="0"/>
                        </a:rPr>
                        <a:t>Send a Smile or Frown</a:t>
                      </a:r>
                    </a:p>
                  </a:txBody>
                  <a:tcPr/>
                </a:tc>
                <a:tc>
                  <a:txBody>
                    <a:bodyPr/>
                    <a:lstStyle/>
                    <a:p>
                      <a:r>
                        <a:rPr lang="en-US" sz="2400">
                          <a:latin typeface="Segoe UI" panose="020B0502040204020203" pitchFamily="34" charset="0"/>
                          <a:cs typeface="Segoe UI" panose="020B0502040204020203" pitchFamily="34" charset="0"/>
                        </a:rPr>
                        <a:t>Inside Office</a:t>
                      </a:r>
                    </a:p>
                  </a:txBody>
                  <a:tcPr/>
                </a:tc>
                <a:extLst>
                  <a:ext uri="{0D108BD9-81ED-4DB2-BD59-A6C34878D82A}">
                    <a16:rowId xmlns:a16="http://schemas.microsoft.com/office/drawing/2014/main" val="2569973482"/>
                  </a:ext>
                </a:extLst>
              </a:tr>
            </a:tbl>
          </a:graphicData>
        </a:graphic>
      </p:graphicFrame>
    </p:spTree>
    <p:extLst>
      <p:ext uri="{BB962C8B-B14F-4D97-AF65-F5344CB8AC3E}">
        <p14:creationId xmlns:p14="http://schemas.microsoft.com/office/powerpoint/2010/main" val="27735846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3873392"/>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call </a:t>
            </a:r>
            <a:r>
              <a:rPr lang="en-US" sz="1078">
                <a:gradFill>
                  <a:gsLst>
                    <a:gs pos="2917">
                      <a:srgbClr val="2F2F2F"/>
                    </a:gs>
                    <a:gs pos="30000">
                      <a:srgbClr val="2F2F2F"/>
                    </a:gs>
                  </a:gsLst>
                  <a:lin ang="5400000" scaled="0"/>
                </a:gradFill>
                <a:latin typeface="Segoe UI"/>
              </a:rPr>
              <a:t>(weekly)</a:t>
            </a:r>
            <a:r>
              <a:rPr lang="en-US" sz="2400">
                <a:gradFill>
                  <a:gsLst>
                    <a:gs pos="2917">
                      <a:srgbClr val="2F2F2F"/>
                    </a:gs>
                    <a:gs pos="30000">
                      <a:srgbClr val="2F2F2F"/>
                    </a:gs>
                  </a:gsLst>
                  <a:lin ang="5400000" scaled="0"/>
                </a:gradFill>
                <a:latin typeface="Segoe UI"/>
              </a:rPr>
              <a:t>	</a:t>
            </a:r>
            <a:r>
              <a:rPr lang="en-US" sz="2400">
                <a:gradFill>
                  <a:gsLst>
                    <a:gs pos="2917">
                      <a:srgbClr val="2F2F2F"/>
                    </a:gs>
                    <a:gs pos="30000">
                      <a:srgbClr val="2F2F2F"/>
                    </a:gs>
                  </a:gsLst>
                  <a:lin ang="5400000" scaled="0"/>
                </a:gradFill>
                <a:latin typeface="Segoe UI"/>
                <a:hlinkClick r:id="rId3"/>
              </a:rPr>
              <a:t>https://aka.ms/m365-dev-call</a:t>
            </a:r>
            <a:br>
              <a:rPr lang="en-US" sz="2400">
                <a:gradFill>
                  <a:gsLst>
                    <a:gs pos="2917">
                      <a:srgbClr val="2F2F2F"/>
                    </a:gs>
                    <a:gs pos="30000">
                      <a:srgbClr val="2F2F2F"/>
                    </a:gs>
                  </a:gsLst>
                  <a:lin ang="5400000" scaled="0"/>
                </a:gradFill>
                <a:latin typeface="Segoe UI"/>
              </a:rPr>
            </a:b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a:t>
            </a:r>
            <a:r>
              <a:rPr lang="en-US" sz="2745">
                <a:gradFill>
                  <a:gsLst>
                    <a:gs pos="2917">
                      <a:srgbClr val="2F2F2F"/>
                    </a:gs>
                    <a:gs pos="30000">
                      <a:srgbClr val="2F2F2F"/>
                    </a:gs>
                  </a:gsLst>
                  <a:lin ang="5400000" scaled="0"/>
                </a:gradFill>
                <a:latin typeface="Segoe UI"/>
              </a:rPr>
              <a:t>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https://aka.ms/adaptivecardscommunitycall</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a:t>
            </a:r>
            <a:r>
              <a:rPr lang="en-US" sz="1078">
                <a:gradFill>
                  <a:gsLst>
                    <a:gs pos="2917">
                      <a:srgbClr val="2F2F2F"/>
                    </a:gs>
                    <a:gs pos="30000">
                      <a:srgbClr val="2F2F2F"/>
                    </a:gs>
                  </a:gsLst>
                  <a:lin ang="5400000" scaled="0"/>
                </a:gradFill>
                <a:latin typeface="Segoe UI"/>
              </a:rPr>
              <a:t> (monthly)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PowerApps </a:t>
            </a:r>
            <a:r>
              <a:rPr lang="en-US" sz="1078">
                <a:gradFill>
                  <a:gsLst>
                    <a:gs pos="2917">
                      <a:srgbClr val="2F2F2F"/>
                    </a:gs>
                    <a:gs pos="30000">
                      <a:srgbClr val="2F2F2F"/>
                    </a:gs>
                  </a:gsLst>
                  <a:lin ang="5400000" scaled="0"/>
                </a:gradFill>
                <a:latin typeface="Segoe UI"/>
              </a:rPr>
              <a:t>(monthly)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https://aka.ms/PowerAppsMonthlyCall</a:t>
            </a:r>
            <a:r>
              <a:rPr lang="en-US" sz="2400">
                <a:solidFill>
                  <a:srgbClr val="0070C0"/>
                </a:solidFill>
                <a:latin typeface="Segoe UI"/>
              </a:rPr>
              <a:t> </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Community </a:t>
            </a:r>
            <a:r>
              <a:rPr lang="en-US" sz="1078">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SharePoint Framework </a:t>
            </a:r>
            <a:r>
              <a:rPr lang="en-US" sz="1176">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78125" y="5769729"/>
            <a:ext cx="10246728" cy="627827"/>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a:solidFill>
                  <a:srgbClr val="0070C0"/>
                </a:solidFill>
                <a:latin typeface="Segoe UI"/>
              </a:rPr>
              <a:t>All calls and assets: </a:t>
            </a: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https://aka.ms/m365pnp</a:t>
            </a:r>
            <a:r>
              <a:rPr lang="en-US" sz="2400" b="1">
                <a:solidFill>
                  <a:srgbClr val="0070C0"/>
                </a:solidFill>
                <a:latin typeface="Segoe UI"/>
              </a:rPr>
              <a:t> </a:t>
            </a:r>
            <a:endParaRPr lang="en-US" sz="2400">
              <a:solidFill>
                <a:srgbClr val="0070C0"/>
              </a:solidFill>
              <a:latin typeface="Segoe UI"/>
            </a:endParaRPr>
          </a:p>
        </p:txBody>
      </p:sp>
    </p:spTree>
    <p:extLst>
      <p:ext uri="{BB962C8B-B14F-4D97-AF65-F5344CB8AC3E}">
        <p14:creationId xmlns:p14="http://schemas.microsoft.com/office/powerpoint/2010/main" val="7619777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3379" y="1236094"/>
            <a:ext cx="10925242" cy="5851256"/>
          </a:xfrm>
        </p:spPr>
        <p:txBody>
          <a:bodyPr vert="horz" wrap="square" lIns="146284" tIns="91427" rIns="146284" bIns="91427" rtlCol="0" anchor="t">
            <a:spAutoFit/>
          </a:bodyPr>
          <a:lstStyle/>
          <a:p>
            <a:pPr marL="0" indent="0" algn="ctr">
              <a:spcBef>
                <a:spcPts val="600"/>
              </a:spcBef>
              <a:buNone/>
            </a:pPr>
            <a:r>
              <a:rPr lang="en-US" sz="2794">
                <a:latin typeface="Segoe UI"/>
                <a:cs typeface="Segoe UI Semibold"/>
              </a:rPr>
              <a:t>Recording will be available in 24 hours on</a:t>
            </a:r>
          </a:p>
          <a:p>
            <a:pPr marL="0" indent="0" algn="ctr">
              <a:spcBef>
                <a:spcPts val="600"/>
              </a:spcBef>
              <a:buNone/>
            </a:pPr>
            <a:r>
              <a:rPr lang="en-US" sz="2794">
                <a:solidFill>
                  <a:schemeClr val="accent1"/>
                </a:solidFill>
                <a:latin typeface="Segoe UI"/>
                <a:cs typeface="Segoe UI Semibold"/>
              </a:rPr>
              <a:t>Microsoft 365</a:t>
            </a:r>
            <a:r>
              <a:rPr lang="en-US" sz="2794">
                <a:latin typeface="Segoe UI"/>
                <a:cs typeface="Segoe UI Semibold"/>
              </a:rPr>
              <a:t> Community (PnP) YouTube channel</a:t>
            </a:r>
          </a:p>
          <a:p>
            <a:pPr marL="0" indent="0" algn="ctr">
              <a:spcBef>
                <a:spcPts val="600"/>
              </a:spcBef>
              <a:buNone/>
            </a:pPr>
            <a:r>
              <a:rPr lang="en-US" sz="2794">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794">
              <a:solidFill>
                <a:schemeClr val="accent1"/>
              </a:solidFill>
              <a:latin typeface="Segoe UI"/>
              <a:cs typeface="Segoe UI Semibold"/>
            </a:endParaRPr>
          </a:p>
          <a:p>
            <a:pPr marL="0" indent="0" algn="ctr">
              <a:spcBef>
                <a:spcPts val="600"/>
              </a:spcBef>
              <a:buNone/>
            </a:pPr>
            <a:r>
              <a:rPr lang="en-US" sz="1961" i="1">
                <a:solidFill>
                  <a:srgbClr val="0070C0"/>
                </a:solidFill>
                <a:latin typeface="Segoe UI"/>
                <a:cs typeface="Segoe UI Semibold"/>
              </a:rPr>
              <a:t>(subscribe today)</a:t>
            </a:r>
          </a:p>
          <a:p>
            <a:pPr marL="0" indent="0" algn="ctr">
              <a:spcBef>
                <a:spcPts val="600"/>
              </a:spcBef>
              <a:buNone/>
            </a:pPr>
            <a:endParaRPr lang="en-US" sz="2800">
              <a:latin typeface="Segoe UI"/>
              <a:cs typeface="Segoe UI Semibold"/>
            </a:endParaRPr>
          </a:p>
          <a:p>
            <a:pPr marL="0" indent="0" algn="ctr">
              <a:spcBef>
                <a:spcPts val="600"/>
              </a:spcBef>
              <a:buNone/>
            </a:pPr>
            <a:r>
              <a:rPr lang="en-US" sz="2794">
                <a:latin typeface="Segoe UI"/>
                <a:cs typeface="Segoe UI Semibold"/>
              </a:rPr>
              <a:t>Follow us on Twitter </a:t>
            </a:r>
          </a:p>
          <a:p>
            <a:pPr marL="0" indent="0" algn="ctr">
              <a:spcBef>
                <a:spcPts val="600"/>
              </a:spcBef>
              <a:buNone/>
            </a:pPr>
            <a:r>
              <a:rPr lang="en-US" sz="2794">
                <a:solidFill>
                  <a:srgbClr val="0070C0"/>
                </a:solidFill>
                <a:latin typeface="Segoe UI"/>
                <a:cs typeface="Segoe UI Semibold"/>
              </a:rPr>
              <a:t>@Microsoft365Dev</a:t>
            </a:r>
            <a:r>
              <a:rPr lang="en-US" sz="2794">
                <a:solidFill>
                  <a:schemeClr val="tx1"/>
                </a:solidFill>
                <a:latin typeface="Segoe UI"/>
                <a:cs typeface="Segoe UI Semibold"/>
              </a:rPr>
              <a:t> | </a:t>
            </a:r>
            <a:r>
              <a:rPr lang="en-US" sz="2794">
                <a:solidFill>
                  <a:srgbClr val="0070C0"/>
                </a:solidFill>
                <a:latin typeface="Segoe UI"/>
                <a:cs typeface="Segoe UI Semibold"/>
              </a:rPr>
              <a:t>@M365PnP</a:t>
            </a:r>
          </a:p>
          <a:p>
            <a:pPr marL="0" indent="0" algn="ctr">
              <a:spcBef>
                <a:spcPts val="600"/>
              </a:spcBef>
              <a:buNone/>
            </a:pPr>
            <a:endParaRPr lang="en-US" sz="2794">
              <a:solidFill>
                <a:srgbClr val="0070C0"/>
              </a:solidFill>
              <a:latin typeface="Segoe UI"/>
              <a:cs typeface="Segoe UI Semibold"/>
            </a:endParaRPr>
          </a:p>
          <a:p>
            <a:pPr marL="0" indent="0" algn="ctr">
              <a:spcBef>
                <a:spcPts val="600"/>
              </a:spcBef>
              <a:buNone/>
            </a:pPr>
            <a:r>
              <a:rPr lang="en-US" sz="2800">
                <a:latin typeface="Segoe UI"/>
                <a:cs typeface="Segoe UI Semibold"/>
              </a:rPr>
              <a:t>Next call: </a:t>
            </a:r>
            <a:r>
              <a:rPr lang="en-US" sz="2800" b="1">
                <a:latin typeface="Segoe UI"/>
                <a:cs typeface="Segoe UI Semibold"/>
              </a:rPr>
              <a:t>July 13th at 8:00 AM Pacific Time</a:t>
            </a:r>
            <a:endParaRPr lang="en-US" sz="2794">
              <a:solidFill>
                <a:srgbClr val="0070C0"/>
              </a:solidFill>
              <a:latin typeface="Segoe UI"/>
              <a:cs typeface="Segoe UI Semibold"/>
            </a:endParaRPr>
          </a:p>
          <a:p>
            <a:pPr marL="0" indent="0" algn="ctr">
              <a:spcBef>
                <a:spcPts val="600"/>
              </a:spcBef>
              <a:buNone/>
            </a:pPr>
            <a:r>
              <a:rPr lang="en-US" sz="2800">
                <a:solidFill>
                  <a:srgbClr val="0070C0"/>
                </a:solidFill>
                <a:latin typeface="Segoe UI"/>
                <a:cs typeface="Segoe UI Semibold"/>
                <a:hlinkClick r:id="rId4"/>
              </a:rPr>
              <a:t>https://aka.ms/officeaddinscommunitycall</a:t>
            </a:r>
            <a:endParaRPr lang="en-US" sz="2800">
              <a:solidFill>
                <a:srgbClr val="0070C0"/>
              </a:solidFill>
              <a:latin typeface="Segoe UI"/>
              <a:cs typeface="Segoe UI Semibold"/>
            </a:endParaRPr>
          </a:p>
          <a:p>
            <a:pPr marL="0" indent="0" algn="ctr">
              <a:spcBef>
                <a:spcPts val="600"/>
              </a:spcBef>
              <a:buNone/>
            </a:pPr>
            <a:r>
              <a:rPr lang="en-US" sz="2000">
                <a:solidFill>
                  <a:schemeClr val="tx1"/>
                </a:solidFill>
                <a:latin typeface="Calibri"/>
                <a:cs typeface="Calibri"/>
              </a:rPr>
              <a:t>Agenda: </a:t>
            </a:r>
            <a:r>
              <a:rPr lang="en-US" sz="2000">
                <a:latin typeface="Calibri"/>
                <a:cs typeface="Calibri"/>
                <a:hlinkClick r:id="rId5"/>
              </a:rPr>
              <a:t>https://aka.ms/officeaddinsagenda</a:t>
            </a:r>
            <a:endParaRPr lang="en-US" sz="2000">
              <a:solidFill>
                <a:schemeClr val="tx1"/>
              </a:solidFill>
              <a:latin typeface="Calibri"/>
              <a:cs typeface="Calibri"/>
            </a:endParaRPr>
          </a:p>
          <a:p>
            <a:pPr marL="0" indent="0" algn="ctr">
              <a:spcBef>
                <a:spcPts val="600"/>
              </a:spcBef>
              <a:buNone/>
            </a:pPr>
            <a:r>
              <a:rPr lang="en-US" sz="2000">
                <a:solidFill>
                  <a:schemeClr val="tx1"/>
                </a:solidFill>
                <a:latin typeface="Calibri"/>
                <a:cs typeface="Calibri"/>
              </a:rPr>
              <a:t>Submit your questions:</a:t>
            </a:r>
            <a:r>
              <a:rPr lang="en-US" sz="2000">
                <a:solidFill>
                  <a:srgbClr val="FF0000"/>
                </a:solidFill>
                <a:latin typeface="Calibri"/>
                <a:cs typeface="Calibri"/>
              </a:rPr>
              <a:t> </a:t>
            </a:r>
            <a:r>
              <a:rPr lang="en-US" sz="2000">
                <a:solidFill>
                  <a:srgbClr val="0070C0"/>
                </a:solidFill>
                <a:latin typeface="Calibri"/>
                <a:cs typeface="Calibri"/>
                <a:hlinkClick r:id="rId6">
                  <a:extLst>
                    <a:ext uri="{A12FA001-AC4F-418D-AE19-62706E023703}">
                      <ahyp:hlinkClr xmlns:ahyp="http://schemas.microsoft.com/office/drawing/2018/hyperlinkcolor" val="tx"/>
                    </a:ext>
                  </a:extLst>
                </a:hlinkClick>
              </a:rPr>
              <a:t>https://aka.ms/officeaddinsform</a:t>
            </a:r>
            <a:r>
              <a:rPr lang="en-US" sz="2400">
                <a:solidFill>
                  <a:srgbClr val="0070C0"/>
                </a:solidFill>
                <a:latin typeface="Calibri"/>
                <a:cs typeface="Calibri"/>
              </a:rPr>
              <a:t> </a:t>
            </a:r>
            <a:endParaRPr lang="en-US" sz="2000">
              <a:solidFill>
                <a:srgbClr val="0070C0"/>
              </a:solidFill>
            </a:endParaRPr>
          </a:p>
          <a:p>
            <a:pPr marL="0" indent="0" algn="ctr">
              <a:buNone/>
            </a:pPr>
            <a:endParaRPr lang="en-US" sz="2353" b="1">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2468" y="383287"/>
            <a:ext cx="11654187" cy="899537"/>
          </a:xfrm>
        </p:spPr>
        <p:txBody>
          <a:bodyPr/>
          <a:lstStyle/>
          <a:p>
            <a:r>
              <a:rPr lang="en-US">
                <a:cs typeface="Segoe UI Semibold"/>
              </a:rPr>
              <a:t>Thank you</a:t>
            </a:r>
            <a:endParaRPr lang="en-US"/>
          </a:p>
        </p:txBody>
      </p:sp>
    </p:spTree>
    <p:extLst>
      <p:ext uri="{BB962C8B-B14F-4D97-AF65-F5344CB8AC3E}">
        <p14:creationId xmlns:p14="http://schemas.microsoft.com/office/powerpoint/2010/main" val="32831635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0622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400" dirty="0">
                <a:latin typeface="Segoe UI Semibold"/>
                <a:cs typeface="Segoe UI Semibold"/>
              </a:rPr>
              <a:t>Microsoft roadmap for One Outlook</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5717237"/>
            <a:ext cx="10140479" cy="400110"/>
          </a:xfrm>
          <a:prstGeom prst="rect">
            <a:avLst/>
          </a:prstGeom>
          <a:noFill/>
        </p:spPr>
        <p:txBody>
          <a:bodyPr wrap="square" lIns="91440" tIns="45720" rIns="91440" bIns="45720" anchor="t">
            <a:spAutoFit/>
          </a:bodyPr>
          <a:lstStyle/>
          <a:p>
            <a:r>
              <a:rPr lang="en-US" sz="2000" dirty="0">
                <a:solidFill>
                  <a:schemeClr val="bg1"/>
                </a:solidFill>
              </a:rPr>
              <a:t>Nikita Mittal: Senior Product Manager</a:t>
            </a:r>
            <a:endParaRPr lang="en-US" dirty="0">
              <a:solidFill>
                <a:schemeClr val="bg1"/>
              </a:solidFill>
            </a:endParaRPr>
          </a:p>
        </p:txBody>
      </p:sp>
      <p:pic>
        <p:nvPicPr>
          <p:cNvPr id="4" name="Picture 3" descr="A person posing for a picture&#10;&#10;Description automatically generated with low confidence">
            <a:extLst>
              <a:ext uri="{FF2B5EF4-FFF2-40B4-BE49-F238E27FC236}">
                <a16:creationId xmlns:a16="http://schemas.microsoft.com/office/drawing/2014/main" id="{83D60055-CFAB-78C8-1157-6753D26DC2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4812" y="3984571"/>
            <a:ext cx="1756059" cy="1647157"/>
          </a:xfrm>
          <a:prstGeom prst="rect">
            <a:avLst/>
          </a:prstGeom>
        </p:spPr>
      </p:pic>
    </p:spTree>
    <p:extLst>
      <p:ext uri="{BB962C8B-B14F-4D97-AF65-F5344CB8AC3E}">
        <p14:creationId xmlns:p14="http://schemas.microsoft.com/office/powerpoint/2010/main" val="756152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27B26D-8615-32BC-B452-FB7000F0D9A8}"/>
              </a:ext>
            </a:extLst>
          </p:cNvPr>
          <p:cNvSpPr txBox="1"/>
          <p:nvPr/>
        </p:nvSpPr>
        <p:spPr>
          <a:xfrm>
            <a:off x="458813" y="547511"/>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gradFill>
                  <a:gsLst>
                    <a:gs pos="1250">
                      <a:schemeClr val="tx1"/>
                    </a:gs>
                    <a:gs pos="100000">
                      <a:schemeClr val="tx1"/>
                    </a:gs>
                  </a:gsLst>
                  <a:lin ang="5400000" scaled="0"/>
                </a:gradFill>
                <a:latin typeface="Segoe UI" panose="020B0502040204020203" pitchFamily="34" charset="0"/>
                <a:cs typeface="Segoe UI" pitchFamily="34" charset="0"/>
              </a:rPr>
              <a:t>Overview</a:t>
            </a:r>
          </a:p>
          <a:p>
            <a:pPr algn="l"/>
            <a:endParaRPr lang="en-US">
              <a:cs typeface="Calibri"/>
            </a:endParaRPr>
          </a:p>
        </p:txBody>
      </p:sp>
      <p:sp>
        <p:nvSpPr>
          <p:cNvPr id="5" name="TextBox 4">
            <a:extLst>
              <a:ext uri="{FF2B5EF4-FFF2-40B4-BE49-F238E27FC236}">
                <a16:creationId xmlns:a16="http://schemas.microsoft.com/office/drawing/2014/main" id="{E825376F-5FC8-E899-214B-5011C606A9BF}"/>
              </a:ext>
            </a:extLst>
          </p:cNvPr>
          <p:cNvSpPr txBox="1"/>
          <p:nvPr/>
        </p:nvSpPr>
        <p:spPr>
          <a:xfrm>
            <a:off x="590799" y="1985835"/>
            <a:ext cx="99208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ea typeface="+mn-lt"/>
                <a:cs typeface="+mn-lt"/>
              </a:rPr>
              <a:t>We are unifying our code base to simplify things for customers and ourselves and increase engineering velocity. </a:t>
            </a:r>
            <a:endParaRPr lang="en-US" dirty="0">
              <a:cs typeface="Calibri" panose="020F0502020204030204"/>
            </a:endParaRPr>
          </a:p>
        </p:txBody>
      </p:sp>
      <p:sp>
        <p:nvSpPr>
          <p:cNvPr id="6" name="TextBox 5">
            <a:extLst>
              <a:ext uri="{FF2B5EF4-FFF2-40B4-BE49-F238E27FC236}">
                <a16:creationId xmlns:a16="http://schemas.microsoft.com/office/drawing/2014/main" id="{05FCD309-ADDC-FBA3-C59B-1D5154BB687C}"/>
              </a:ext>
            </a:extLst>
          </p:cNvPr>
          <p:cNvSpPr txBox="1"/>
          <p:nvPr/>
        </p:nvSpPr>
        <p:spPr>
          <a:xfrm>
            <a:off x="1692527" y="3688242"/>
            <a:ext cx="9145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3AFE0F3-ADA1-CB33-CE50-2A57CA74331A}"/>
              </a:ext>
            </a:extLst>
          </p:cNvPr>
          <p:cNvSpPr txBox="1"/>
          <p:nvPr/>
        </p:nvSpPr>
        <p:spPr>
          <a:xfrm>
            <a:off x="589203" y="3798870"/>
            <a:ext cx="91456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One Outlook is </a:t>
            </a:r>
            <a:r>
              <a:rPr lang="en-US" b="1">
                <a:ea typeface="+mn-lt"/>
                <a:cs typeface="+mn-lt"/>
              </a:rPr>
              <a:t>OWA code </a:t>
            </a:r>
            <a:r>
              <a:rPr lang="en-US">
                <a:ea typeface="+mn-lt"/>
                <a:cs typeface="+mn-lt"/>
              </a:rPr>
              <a:t>in a native frame</a:t>
            </a:r>
            <a:endParaRPr lang="en-US">
              <a:cs typeface="Calibri" panose="020F0502020204030204"/>
            </a:endParaRPr>
          </a:p>
          <a:p>
            <a:endParaRPr lang="en-US">
              <a:ea typeface="Calibri"/>
              <a:cs typeface="Calibri"/>
            </a:endParaRPr>
          </a:p>
        </p:txBody>
      </p:sp>
    </p:spTree>
    <p:extLst>
      <p:ext uri="{BB962C8B-B14F-4D97-AF65-F5344CB8AC3E}">
        <p14:creationId xmlns:p14="http://schemas.microsoft.com/office/powerpoint/2010/main" val="41436520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67CE30AE-86AA-15D3-4B60-98961D18F94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33" b="-14"/>
          <a:stretch/>
        </p:blipFill>
        <p:spPr>
          <a:xfrm>
            <a:off x="851867" y="1102829"/>
            <a:ext cx="10395023" cy="5404315"/>
          </a:xfrm>
          <a:prstGeom prst="rect">
            <a:avLst/>
          </a:prstGeom>
        </p:spPr>
      </p:pic>
      <p:sp>
        <p:nvSpPr>
          <p:cNvPr id="2" name="TextBox 1">
            <a:extLst>
              <a:ext uri="{FF2B5EF4-FFF2-40B4-BE49-F238E27FC236}">
                <a16:creationId xmlns:a16="http://schemas.microsoft.com/office/drawing/2014/main" id="{186EFCDE-C8C3-3110-2C47-79CCA51613B0}"/>
              </a:ext>
            </a:extLst>
          </p:cNvPr>
          <p:cNvSpPr txBox="1"/>
          <p:nvPr/>
        </p:nvSpPr>
        <p:spPr>
          <a:xfrm>
            <a:off x="423912" y="268305"/>
            <a:ext cx="959427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gradFill>
                  <a:gsLst>
                    <a:gs pos="1250">
                      <a:schemeClr val="tx1"/>
                    </a:gs>
                    <a:gs pos="100000">
                      <a:schemeClr val="tx1"/>
                    </a:gs>
                  </a:gsLst>
                  <a:lin ang="5400000" scaled="0"/>
                </a:gradFill>
                <a:latin typeface="Segoe UI"/>
                <a:cs typeface="Segoe UI"/>
              </a:rPr>
              <a:t>Different Clients for Outlook Today</a:t>
            </a:r>
            <a:endParaRPr lang="en-US" sz="4800" spc="-147">
              <a:ln w="3175">
                <a:noFill/>
              </a:ln>
              <a:gradFill>
                <a:gsLst>
                  <a:gs pos="1250">
                    <a:schemeClr val="tx1"/>
                  </a:gs>
                  <a:gs pos="100000">
                    <a:schemeClr val="tx1"/>
                  </a:gs>
                </a:gsLst>
                <a:lin ang="5400000" scaled="0"/>
              </a:gradFill>
              <a:latin typeface="Segoe UI" panose="020B0502040204020203" pitchFamily="34" charset="0"/>
              <a:cs typeface="Segoe UI" pitchFamily="34" charset="0"/>
            </a:endParaRPr>
          </a:p>
          <a:p>
            <a:pPr algn="l"/>
            <a:endParaRPr lang="en-US">
              <a:cs typeface="Calibri"/>
            </a:endParaRPr>
          </a:p>
        </p:txBody>
      </p:sp>
    </p:spTree>
    <p:extLst>
      <p:ext uri="{BB962C8B-B14F-4D97-AF65-F5344CB8AC3E}">
        <p14:creationId xmlns:p14="http://schemas.microsoft.com/office/powerpoint/2010/main" val="28418375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F2CE68-B65E-4303-31FD-866C718D80E9}"/>
              </a:ext>
            </a:extLst>
          </p:cNvPr>
          <p:cNvSpPr txBox="1"/>
          <p:nvPr/>
        </p:nvSpPr>
        <p:spPr>
          <a:xfrm>
            <a:off x="423912" y="268305"/>
            <a:ext cx="959427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gradFill>
                  <a:gsLst>
                    <a:gs pos="1250">
                      <a:schemeClr val="tx1"/>
                    </a:gs>
                    <a:gs pos="100000">
                      <a:schemeClr val="tx1"/>
                    </a:gs>
                  </a:gsLst>
                  <a:lin ang="5400000" scaled="0"/>
                </a:gradFill>
                <a:latin typeface="Segoe UI"/>
                <a:cs typeface="Segoe UI"/>
              </a:rPr>
              <a:t>One Outlook</a:t>
            </a:r>
            <a:endParaRPr lang="en-US"/>
          </a:p>
          <a:p>
            <a:pPr algn="l"/>
            <a:endParaRPr lang="en-US" sz="4800" spc="-147">
              <a:ln w="3175">
                <a:noFill/>
              </a:ln>
              <a:latin typeface="Segoe UI"/>
              <a:cs typeface="Segoe UI"/>
            </a:endParaRPr>
          </a:p>
          <a:p>
            <a:endParaRPr lang="en-US">
              <a:cs typeface="Calibri"/>
            </a:endParaRPr>
          </a:p>
        </p:txBody>
      </p:sp>
      <p:pic>
        <p:nvPicPr>
          <p:cNvPr id="10" name="Picture 10">
            <a:extLst>
              <a:ext uri="{FF2B5EF4-FFF2-40B4-BE49-F238E27FC236}">
                <a16:creationId xmlns:a16="http://schemas.microsoft.com/office/drawing/2014/main" id="{582EC564-6316-7DD8-BB10-8FB987F410F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81063" y="1398307"/>
            <a:ext cx="8188911" cy="4849370"/>
          </a:xfrm>
          <a:prstGeom prst="rect">
            <a:avLst/>
          </a:prstGeom>
        </p:spPr>
      </p:pic>
    </p:spTree>
    <p:extLst>
      <p:ext uri="{BB962C8B-B14F-4D97-AF65-F5344CB8AC3E}">
        <p14:creationId xmlns:p14="http://schemas.microsoft.com/office/powerpoint/2010/main" val="2666587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0EA40A-9B2E-9AAE-AF11-EB05EB0AA374}"/>
              </a:ext>
            </a:extLst>
          </p:cNvPr>
          <p:cNvSpPr txBox="1"/>
          <p:nvPr/>
        </p:nvSpPr>
        <p:spPr>
          <a:xfrm>
            <a:off x="423912" y="268305"/>
            <a:ext cx="959427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gradFill>
                  <a:gsLst>
                    <a:gs pos="1250">
                      <a:schemeClr val="tx1"/>
                    </a:gs>
                    <a:gs pos="100000">
                      <a:schemeClr val="tx1"/>
                    </a:gs>
                  </a:gsLst>
                  <a:lin ang="5400000" scaled="0"/>
                </a:gradFill>
                <a:latin typeface="Segoe UI"/>
                <a:cs typeface="Segoe UI"/>
              </a:rPr>
              <a:t>Web Add-Ins on One Outlook</a:t>
            </a:r>
            <a:endParaRPr lang="en-US"/>
          </a:p>
          <a:p>
            <a:pPr algn="l"/>
            <a:endParaRPr lang="en-US" sz="4800" spc="-147">
              <a:ln w="3175">
                <a:noFill/>
              </a:ln>
              <a:latin typeface="Segoe UI"/>
              <a:cs typeface="Segoe UI"/>
            </a:endParaRPr>
          </a:p>
          <a:p>
            <a:endParaRPr lang="en-US" sz="4800" spc="-147">
              <a:ln w="3175">
                <a:noFill/>
              </a:ln>
              <a:latin typeface="Segoe UI"/>
              <a:cs typeface="Segoe UI"/>
            </a:endParaRPr>
          </a:p>
          <a:p>
            <a:endParaRPr lang="en-US">
              <a:cs typeface="Calibri"/>
            </a:endParaRPr>
          </a:p>
        </p:txBody>
      </p:sp>
      <p:sp>
        <p:nvSpPr>
          <p:cNvPr id="8" name="TextBox 7">
            <a:extLst>
              <a:ext uri="{FF2B5EF4-FFF2-40B4-BE49-F238E27FC236}">
                <a16:creationId xmlns:a16="http://schemas.microsoft.com/office/drawing/2014/main" id="{2349B8DA-505E-0045-5FB8-52654AF33C3E}"/>
              </a:ext>
            </a:extLst>
          </p:cNvPr>
          <p:cNvSpPr txBox="1"/>
          <p:nvPr/>
        </p:nvSpPr>
        <p:spPr>
          <a:xfrm>
            <a:off x="423448" y="1753112"/>
            <a:ext cx="11263280" cy="5421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spcBef>
                <a:spcPts val="1000"/>
              </a:spcBef>
              <a:buFont typeface="Arial"/>
              <a:buChar char="•"/>
            </a:pPr>
            <a:r>
              <a:rPr lang="en-US" dirty="0">
                <a:ea typeface="+mn-lt"/>
                <a:cs typeface="+mn-lt"/>
              </a:rPr>
              <a:t>One Outlook will be available only on Windows right now and we plan to expand it to other platforms soon. </a:t>
            </a:r>
          </a:p>
          <a:p>
            <a:pPr marL="285750" indent="-285750" algn="just">
              <a:spcBef>
                <a:spcPts val="1000"/>
              </a:spcBef>
              <a:buFont typeface="Arial"/>
              <a:buChar char="•"/>
            </a:pPr>
            <a:endParaRPr lang="en-US" dirty="0">
              <a:ea typeface="+mn-lt"/>
              <a:cs typeface="+mn-lt"/>
            </a:endParaRPr>
          </a:p>
          <a:p>
            <a:pPr marL="285750" indent="-285750" algn="just">
              <a:spcBef>
                <a:spcPts val="1000"/>
              </a:spcBef>
              <a:buFont typeface="Arial"/>
              <a:buChar char="•"/>
            </a:pPr>
            <a:r>
              <a:rPr lang="en-US" dirty="0">
                <a:ea typeface="+mn-lt"/>
                <a:cs typeface="+mn-lt"/>
              </a:rPr>
              <a:t>Web Add-ins will soon be fully supported on the new Outlook for Windows with no additional work required from partners. </a:t>
            </a:r>
          </a:p>
          <a:p>
            <a:pPr marL="285750" indent="-285750" algn="just">
              <a:spcBef>
                <a:spcPts val="1000"/>
              </a:spcBef>
              <a:buFont typeface="Arial"/>
              <a:buChar char="•"/>
            </a:pPr>
            <a:endParaRPr lang="en-US" dirty="0">
              <a:ea typeface="+mn-lt"/>
              <a:cs typeface="+mn-lt"/>
            </a:endParaRPr>
          </a:p>
          <a:p>
            <a:pPr marL="285750" indent="-285750" algn="just">
              <a:spcBef>
                <a:spcPts val="1000"/>
              </a:spcBef>
              <a:buFont typeface="Arial"/>
              <a:buChar char="•"/>
            </a:pPr>
            <a:r>
              <a:rPr lang="en-US" dirty="0">
                <a:ea typeface="+mn-lt"/>
                <a:cs typeface="+mn-lt"/>
              </a:rPr>
              <a:t>COM Add-ins will not be supported in the new Outlook for Windows. We are actively working to bring Web Add-in capabilities at par with COM Add-ins, so partners can support different scenarios with the web Add-in's advantages of a modern, cross-platform and robust integration.</a:t>
            </a:r>
            <a:endParaRPr lang="en-US" dirty="0">
              <a:cs typeface="Calibri"/>
            </a:endParaRPr>
          </a:p>
          <a:p>
            <a:pPr marL="285750" indent="-285750" algn="just">
              <a:spcBef>
                <a:spcPts val="1000"/>
              </a:spcBef>
              <a:buFont typeface="Arial"/>
              <a:buChar char="•"/>
            </a:pPr>
            <a:endParaRPr lang="en-US" dirty="0">
              <a:ea typeface="+mn-lt"/>
              <a:cs typeface="+mn-lt"/>
            </a:endParaRPr>
          </a:p>
          <a:p>
            <a:pPr marL="285750" indent="-285750" algn="just">
              <a:spcBef>
                <a:spcPts val="1000"/>
              </a:spcBef>
              <a:buFont typeface="Arial"/>
              <a:buChar char="•"/>
            </a:pPr>
            <a:r>
              <a:rPr lang="en-US" dirty="0">
                <a:ea typeface="+mn-lt"/>
                <a:cs typeface="+mn-lt"/>
              </a:rPr>
              <a:t>Platform gaps will be bridged over time and till then you will have the ability to use the old client if you have COM add-ins. Please share any feedback on scenarios that are not supported for you or your partners through Web Add-ins today.</a:t>
            </a:r>
          </a:p>
          <a:p>
            <a:pPr marL="285750" indent="-285750" algn="just">
              <a:spcBef>
                <a:spcPts val="1000"/>
              </a:spcBef>
              <a:buFont typeface="Arial"/>
              <a:buChar char="•"/>
            </a:pPr>
            <a:endParaRPr lang="en-US" dirty="0">
              <a:ea typeface="+mn-lt"/>
              <a:cs typeface="+mn-lt"/>
            </a:endParaRPr>
          </a:p>
          <a:p>
            <a:pPr algn="just"/>
            <a:endParaRPr lang="en-US" dirty="0">
              <a:ea typeface="+mn-lt"/>
              <a:cs typeface="+mn-lt"/>
            </a:endParaRPr>
          </a:p>
          <a:p>
            <a:pPr algn="just"/>
            <a:endParaRPr lang="en-US" dirty="0"/>
          </a:p>
          <a:p>
            <a:endParaRPr lang="en-US" dirty="0">
              <a:cs typeface="Calibri" panose="020F0502020204030204"/>
            </a:endParaRPr>
          </a:p>
        </p:txBody>
      </p:sp>
    </p:spTree>
    <p:extLst>
      <p:ext uri="{BB962C8B-B14F-4D97-AF65-F5344CB8AC3E}">
        <p14:creationId xmlns:p14="http://schemas.microsoft.com/office/powerpoint/2010/main" val="1828940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CF7B19-5FEB-74A5-65F7-EFC7BF43055A}"/>
              </a:ext>
            </a:extLst>
          </p:cNvPr>
          <p:cNvSpPr txBox="1"/>
          <p:nvPr/>
        </p:nvSpPr>
        <p:spPr>
          <a:xfrm>
            <a:off x="423912" y="268305"/>
            <a:ext cx="959427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latin typeface="Segoe UI"/>
                <a:cs typeface="Segoe UI"/>
              </a:rPr>
              <a:t>Tentative Timelines</a:t>
            </a:r>
          </a:p>
          <a:p>
            <a:pPr algn="l"/>
            <a:endParaRPr lang="en-US" sz="4800" spc="-147">
              <a:ln w="3175">
                <a:noFill/>
              </a:ln>
              <a:latin typeface="Segoe UI"/>
              <a:cs typeface="Segoe UI"/>
            </a:endParaRPr>
          </a:p>
          <a:p>
            <a:endParaRPr lang="en-US">
              <a:cs typeface="Calibri"/>
            </a:endParaRPr>
          </a:p>
        </p:txBody>
      </p:sp>
      <p:pic>
        <p:nvPicPr>
          <p:cNvPr id="6" name="Picture 6" descr="Diagram, timeline&#10;&#10;Description automatically generated">
            <a:extLst>
              <a:ext uri="{FF2B5EF4-FFF2-40B4-BE49-F238E27FC236}">
                <a16:creationId xmlns:a16="http://schemas.microsoft.com/office/drawing/2014/main" id="{045F9472-9315-2401-70CF-69B401E4A0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1565" y="1392169"/>
            <a:ext cx="10838809" cy="4470287"/>
          </a:xfrm>
          <a:prstGeom prst="rect">
            <a:avLst/>
          </a:prstGeom>
        </p:spPr>
      </p:pic>
    </p:spTree>
    <p:extLst>
      <p:ext uri="{BB962C8B-B14F-4D97-AF65-F5344CB8AC3E}">
        <p14:creationId xmlns:p14="http://schemas.microsoft.com/office/powerpoint/2010/main" val="1142722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920141"/>
            <a:ext cx="11104001" cy="1721801"/>
          </a:xfrm>
        </p:spPr>
        <p:txBody>
          <a:bodyPr lIns="0" tIns="0" rIns="0" bIns="0" anchor="t"/>
          <a:lstStyle/>
          <a:p>
            <a:r>
              <a:rPr lang="en-US" sz="4000" dirty="0">
                <a:latin typeface="Segoe UI Semibold"/>
                <a:cs typeface="Segoe UI Semibold"/>
              </a:rPr>
              <a:t>Demo: Microsoft Outlook Smart Alerts</a:t>
            </a:r>
          </a:p>
        </p:txBody>
      </p:sp>
      <p:sp>
        <p:nvSpPr>
          <p:cNvPr id="7" name="TextBox 6">
            <a:extLst>
              <a:ext uri="{FF2B5EF4-FFF2-40B4-BE49-F238E27FC236}">
                <a16:creationId xmlns:a16="http://schemas.microsoft.com/office/drawing/2014/main" id="{8C41839C-9F57-1C9B-D496-00B169FC8D44}"/>
              </a:ext>
            </a:extLst>
          </p:cNvPr>
          <p:cNvSpPr txBox="1"/>
          <p:nvPr/>
        </p:nvSpPr>
        <p:spPr>
          <a:xfrm>
            <a:off x="610863" y="5415485"/>
            <a:ext cx="4850232" cy="400110"/>
          </a:xfrm>
          <a:prstGeom prst="rect">
            <a:avLst/>
          </a:prstGeom>
          <a:noFill/>
        </p:spPr>
        <p:txBody>
          <a:bodyPr wrap="square" lIns="91440" tIns="45720" rIns="91440" bIns="45720" anchor="t">
            <a:spAutoFit/>
          </a:bodyPr>
          <a:lstStyle/>
          <a:p>
            <a:r>
              <a:rPr lang="en-US" sz="2000" dirty="0">
                <a:solidFill>
                  <a:schemeClr val="bg1"/>
                </a:solidFill>
              </a:rPr>
              <a:t>Sam Ramon: Technical Writer</a:t>
            </a:r>
            <a:endParaRPr lang="en-US" sz="2000" dirty="0">
              <a:solidFill>
                <a:schemeClr val="bg1"/>
              </a:solidFill>
              <a:cs typeface="Calibri"/>
            </a:endParaRPr>
          </a:p>
        </p:txBody>
      </p:sp>
      <p:pic>
        <p:nvPicPr>
          <p:cNvPr id="4" name="Picture 3" descr="A picture containing mirror, reflection, image&#10;&#10;Description automatically generated">
            <a:extLst>
              <a:ext uri="{FF2B5EF4-FFF2-40B4-BE49-F238E27FC236}">
                <a16:creationId xmlns:a16="http://schemas.microsoft.com/office/drawing/2014/main" id="{30CA9CA1-3577-D299-BE5B-8B2AB1AC737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8218" y="2883569"/>
            <a:ext cx="1679533" cy="1679533"/>
          </a:xfrm>
          <a:prstGeom prst="rect">
            <a:avLst/>
          </a:prstGeom>
        </p:spPr>
      </p:pic>
    </p:spTree>
    <p:extLst>
      <p:ext uri="{BB962C8B-B14F-4D97-AF65-F5344CB8AC3E}">
        <p14:creationId xmlns:p14="http://schemas.microsoft.com/office/powerpoint/2010/main" val="457015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Graph Community Call Template 2018">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 - New.potx" id="{0FF67CE8-9F93-487C-85A0-A3BECFD8C682}" vid="{D2A829BB-796B-4C97-9125-4622E4935AA3}"/>
    </a:ext>
  </a:extLst>
</a:theme>
</file>

<file path=ppt/theme/theme10.xml><?xml version="1.0" encoding="utf-8"?>
<a:theme xmlns:a="http://schemas.openxmlformats.org/drawingml/2006/main" name="1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11.xml><?xml version="1.0" encoding="utf-8"?>
<a:theme xmlns:a="http://schemas.openxmlformats.org/drawingml/2006/main" name="2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95042B-B4AC-43C7-806F-8E64821A315B}" vid="{33C8E3CA-78CA-4766-8780-E9000D073502}"/>
    </a:ext>
  </a:extLst>
</a:theme>
</file>

<file path=ppt/theme/theme1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365_PowerPoint_template_Feb2020" id="{D9C53D75-943D-4604-BCA0-00A8CCC677FB}" vid="{50FB6199-4215-4A50-BBD4-1DB1467BD56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ountain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WV2" id="{EFFDCEEF-E039-4155-A2B4-6F9F2A916081}" vid="{C4EFD9A0-B0CF-4668-A213-2394198F2AA5}"/>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0CF8668E-9624-458F-94E5-524990C8E3A0}"/>
    </a:ext>
  </a:extLst>
</a:theme>
</file>

<file path=ppt/theme/theme7.xml><?xml version="1.0" encoding="utf-8"?>
<a:theme xmlns:a="http://schemas.openxmlformats.org/drawingml/2006/main" name="Theme_them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outerShdw blurRad="63500" sx="102000" sy="102000" algn="ctr" rotWithShape="0">
            <a:prstClr val="black">
              <a:alpha val="20000"/>
            </a:prstClr>
          </a:outerShdw>
        </a:effectLst>
      </a:spPr>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lgn="l" defTabSz="173736">
          <a:defRPr sz="800" i="1" dirty="0">
            <a:solidFill>
              <a:schemeClr val="tx1"/>
            </a:solidFill>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_theme" id="{8BE09A60-4ECE-4743-88C9-259484FD4A92}" vid="{E65209E4-7A2C-4E91-AF06-49575E00DAAC}"/>
    </a:ext>
  </a:extLst>
</a:theme>
</file>

<file path=ppt/theme/theme8.xml><?xml version="1.0" encoding="utf-8"?>
<a:theme xmlns:a="http://schemas.openxmlformats.org/drawingml/2006/main" name="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9.xml><?xml version="1.0" encoding="utf-8"?>
<a:theme xmlns:a="http://schemas.openxmlformats.org/drawingml/2006/main" name="Exclaimer Cover Pages - Light">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r">
          <a:lnSpc>
            <a:spcPct val="100000"/>
          </a:lnSpc>
          <a:defRPr sz="1800" dirty="0" smtClean="0">
            <a:solidFill>
              <a:schemeClr val="tx1"/>
            </a:solidFill>
            <a:latin typeface="Roboto Light" panose="02000000000000000000" pitchFamily="2" charset="0"/>
            <a:ea typeface="Roboto Light" panose="02000000000000000000" pitchFamily="2" charset="0"/>
          </a:defRPr>
        </a:defPPr>
      </a:lstStyle>
    </a:txDef>
  </a:objectDefaults>
  <a:extraClrSchemeLst/>
  <a:extLst>
    <a:ext uri="{05A4C25C-085E-4340-85A3-A5531E510DB2}">
      <thm15:themeFamily xmlns:thm15="http://schemas.microsoft.com/office/thememl/2012/main" name="Exclaimer_Template_2019.pptx" id="{55C1A948-ACA0-49AD-8042-63D753428229}" vid="{BF9C0F22-6DD4-4B4E-BBA2-932BB808DC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Format xmlns="5d2b20c5-5258-4792-ab2d-2f43007644fe">Video</Format>
    <_ip_UnifiedCompliancePolicyUIAction xmlns="http://schemas.microsoft.com/sharepoint/v3" xsi:nil="true"/>
    <MediaServiceKeyPoints xmlns="5d2b20c5-5258-4792-ab2d-2f43007644fe" xsi:nil="true"/>
    <Date_x0020_Submitted xmlns="5d2b20c5-5258-4792-ab2d-2f43007644fe" xsi:nil="true"/>
    <_ip_UnifiedCompliancePolicyProperties xmlns="http://schemas.microsoft.com/sharepoint/v3" xsi:nil="true"/>
    <Author0 xmlns="5d2b20c5-5258-4792-ab2d-2f43007644f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EF28ACE844E0A438A50F3ABE5C4B3A9" ma:contentTypeVersion="19" ma:contentTypeDescription="Create a new document." ma:contentTypeScope="" ma:versionID="1c58ec82a4bbd3437623b4204f878c4e">
  <xsd:schema xmlns:xsd="http://www.w3.org/2001/XMLSchema" xmlns:xs="http://www.w3.org/2001/XMLSchema" xmlns:p="http://schemas.microsoft.com/office/2006/metadata/properties" xmlns:ns1="http://schemas.microsoft.com/sharepoint/v3" xmlns:ns2="b857997f-8fcb-4142-a29a-cfacc78bfb91" xmlns:ns3="5d2b20c5-5258-4792-ab2d-2f43007644fe" targetNamespace="http://schemas.microsoft.com/office/2006/metadata/properties" ma:root="true" ma:fieldsID="e0799cd8af1b34fc5d6b72d88d84693d" ns1:_="" ns2:_="" ns3:_="">
    <xsd:import namespace="http://schemas.microsoft.com/sharepoint/v3"/>
    <xsd:import namespace="b857997f-8fcb-4142-a29a-cfacc78bfb91"/>
    <xsd:import namespace="5d2b20c5-5258-4792-ab2d-2f43007644f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Author0" minOccurs="0"/>
                <xsd:element ref="ns3:Date_x0020_Submitted" minOccurs="0"/>
                <xsd:element ref="ns3:Format"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57997f-8fcb-4142-a29a-cfacc78bfb9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d2b20c5-5258-4792-ab2d-2f43007644fe" elementFormDefault="qualified">
    <xsd:import namespace="http://schemas.microsoft.com/office/2006/documentManagement/types"/>
    <xsd:import namespace="http://schemas.microsoft.com/office/infopath/2007/PartnerControls"/>
    <xsd:element name="Author0" ma:index="12" nillable="true" ma:displayName="Author" ma:internalName="Author0">
      <xsd:simpleType>
        <xsd:restriction base="dms:Text"/>
      </xsd:simpleType>
    </xsd:element>
    <xsd:element name="Date_x0020_Submitted" ma:index="13" nillable="true" ma:displayName="Date Created" ma:format="DateOnly" ma:internalName="Date_x0020_Submitted">
      <xsd:simpleType>
        <xsd:restriction base="dms:DateTime"/>
      </xsd:simpleType>
    </xsd:element>
    <xsd:element name="Format" ma:index="14" nillable="true" ma:displayName="Format" ma:default="Video" ma:format="Dropdown" ma:internalName="Format">
      <xsd:simpleType>
        <xsd:restriction base="dms:Choice">
          <xsd:enumeration value="Video"/>
          <xsd:enumeration value="Instructions &amp; Script"/>
        </xsd:restrictio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MediaServiceAutoTags" ma:internalName="MediaServiceAutoTags"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MediaLengthInSeconds" ma:index="2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D81CFB-6BF0-406D-A47B-A84DBCD16DEA}">
  <ds:schemaRefs>
    <ds:schemaRef ds:uri="http://schemas.microsoft.com/sharepoint/v3/contenttype/forms"/>
  </ds:schemaRefs>
</ds:datastoreItem>
</file>

<file path=customXml/itemProps2.xml><?xml version="1.0" encoding="utf-8"?>
<ds:datastoreItem xmlns:ds="http://schemas.openxmlformats.org/officeDocument/2006/customXml" ds:itemID="{531E6627-E6DB-4433-AAD2-B76213927811}">
  <ds:schemaRefs>
    <ds:schemaRef ds:uri="5d2b20c5-5258-4792-ab2d-2f43007644fe"/>
    <ds:schemaRef ds:uri="b857997f-8fcb-4142-a29a-cfacc78bfb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677CBDC-989E-4093-9B73-8ED7C89A1FED}">
  <ds:schemaRefs>
    <ds:schemaRef ds:uri="5d2b20c5-5258-4792-ab2d-2f43007644fe"/>
    <ds:schemaRef ds:uri="b857997f-8fcb-4142-a29a-cfacc78bfb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TotalTime>
  <Words>1437</Words>
  <Application>Microsoft Office PowerPoint</Application>
  <PresentationFormat>Widescreen</PresentationFormat>
  <Paragraphs>192</Paragraphs>
  <Slides>28</Slides>
  <Notes>9</Notes>
  <HiddenSlides>0</HiddenSlides>
  <MMClips>1</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28</vt:i4>
      </vt:variant>
    </vt:vector>
  </HeadingPairs>
  <TitlesOfParts>
    <vt:vector size="55" baseType="lpstr">
      <vt:lpstr>Arial</vt:lpstr>
      <vt:lpstr>Arial,Sans-Serif</vt:lpstr>
      <vt:lpstr>Calibri</vt:lpstr>
      <vt:lpstr>Calibri</vt:lpstr>
      <vt:lpstr>Calibri Light</vt:lpstr>
      <vt:lpstr>Consolas</vt:lpstr>
      <vt:lpstr>Courier New</vt:lpstr>
      <vt:lpstr>Roboto Black</vt:lpstr>
      <vt:lpstr>Roboto Light</vt:lpstr>
      <vt:lpstr>Segoe UI</vt:lpstr>
      <vt:lpstr>Segoe UI Light</vt:lpstr>
      <vt:lpstr>Segoe UI Semibold</vt:lpstr>
      <vt:lpstr>Segoe UI Semilight</vt:lpstr>
      <vt:lpstr>Wingdings</vt:lpstr>
      <vt:lpstr>Wingdings,Sans-Serif</vt:lpstr>
      <vt:lpstr>Graph Community Call Template 2018</vt:lpstr>
      <vt:lpstr>Office 365 PPT Template - 2017</vt:lpstr>
      <vt:lpstr>Office Theme</vt:lpstr>
      <vt:lpstr>2_Mountains</vt:lpstr>
      <vt:lpstr>1_LIGHT GRAY TEMPLATE</vt:lpstr>
      <vt:lpstr>9-51151_Build_White_Template</vt:lpstr>
      <vt:lpstr>Theme_theme</vt:lpstr>
      <vt:lpstr>Exclaimer Big Header Blue</vt:lpstr>
      <vt:lpstr>Exclaimer Cover Pages - Light</vt:lpstr>
      <vt:lpstr>1_Exclaimer Big Header Blue</vt:lpstr>
      <vt:lpstr>2_Exclaimer Big Header Blue</vt:lpstr>
      <vt:lpstr>LIGHT GRAY TEMPLATE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davech@microsoft.com</dc:creator>
  <cp:lastModifiedBy>Andrew Benson</cp:lastModifiedBy>
  <cp:revision>2</cp:revision>
  <dcterms:created xsi:type="dcterms:W3CDTF">2020-12-09T10:52:40Z</dcterms:created>
  <dcterms:modified xsi:type="dcterms:W3CDTF">2022-09-16T16:29:35Z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0x0101005EF28ACE844E0A438A50F3ABE5C4B3A9</vt:lpwstr>
  </property>
</Properties>
</file>